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9" r:id="rId1"/>
  </p:sldMasterIdLst>
  <p:notesMasterIdLst>
    <p:notesMasterId r:id="rId16"/>
  </p:notesMasterIdLst>
  <p:sldIdLst>
    <p:sldId id="256" r:id="rId2"/>
    <p:sldId id="257" r:id="rId3"/>
    <p:sldId id="333" r:id="rId4"/>
    <p:sldId id="337" r:id="rId5"/>
    <p:sldId id="338" r:id="rId6"/>
    <p:sldId id="339" r:id="rId7"/>
    <p:sldId id="340" r:id="rId8"/>
    <p:sldId id="348" r:id="rId9"/>
    <p:sldId id="341" r:id="rId10"/>
    <p:sldId id="344" r:id="rId11"/>
    <p:sldId id="343" r:id="rId12"/>
    <p:sldId id="346" r:id="rId13"/>
    <p:sldId id="347" r:id="rId14"/>
    <p:sldId id="345" r:id="rId15"/>
  </p:sldIdLst>
  <p:sldSz cx="9144000" cy="5143500" type="screen16x9"/>
  <p:notesSz cx="6858000" cy="9144000"/>
  <p:embeddedFontLst>
    <p:embeddedFont>
      <p:font typeface="Consolas" panose="020B0609020204030204" pitchFamily="49" charset="0"/>
      <p:regular r:id="rId17"/>
      <p:bold r:id="rId18"/>
      <p:italic r:id="rId19"/>
      <p:boldItalic r:id="rId20"/>
    </p:embeddedFont>
    <p:embeddedFont>
      <p:font typeface="Darker Grotesque" panose="020B0604020202020204" charset="0"/>
      <p:regular r:id="rId21"/>
      <p:bold r:id="rId22"/>
    </p:embeddedFont>
    <p:embeddedFont>
      <p:font typeface="Darker Grotesque Medium" panose="020B0604020202020204" charset="0"/>
      <p:regular r:id="rId23"/>
      <p:bold r:id="rId24"/>
    </p:embeddedFont>
    <p:embeddedFont>
      <p:font typeface="Helvetica" panose="020B0604020202020204" pitchFamily="34" charset="0"/>
      <p:regular r:id="rId25"/>
      <p:bold r:id="rId26"/>
      <p:italic r:id="rId27"/>
      <p:boldItalic r:id="rId28"/>
    </p:embeddedFont>
    <p:embeddedFont>
      <p:font typeface="Montserrat" panose="00000500000000000000" pitchFamily="2" charset="0"/>
      <p:regular r:id="rId29"/>
      <p:bold r:id="rId30"/>
      <p:italic r:id="rId31"/>
      <p:boldItalic r:id="rId32"/>
    </p:embeddedFont>
    <p:embeddedFont>
      <p:font typeface="PT Sans" panose="020B0503020203020204" pitchFamily="34" charset="0"/>
      <p:regular r:id="rId33"/>
      <p:bold r:id="rId34"/>
      <p:italic r:id="rId35"/>
      <p:boldItalic r:id="rId36"/>
    </p:embeddedFont>
    <p:embeddedFont>
      <p:font typeface="Roboto Condensed Light" panose="02000000000000000000" pitchFamily="2" charset="0"/>
      <p:regular r:id="rId37"/>
      <p: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635B89-1D64-4AAE-BC76-5C1CF14F01AB}">
  <a:tblStyle styleId="{21635B89-1D64-4AAE-BC76-5C1CF14F01A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87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presProps" Target="presProps.xml"/><Relationship Id="rId21" Type="http://schemas.openxmlformats.org/officeDocument/2006/relationships/font" Target="fonts/font5.fntdata"/><Relationship Id="rId34" Type="http://schemas.openxmlformats.org/officeDocument/2006/relationships/font" Target="fonts/font18.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dd75e4c70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dd75e4c70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9203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4357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9163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9213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5"/>
        <p:cNvGrpSpPr/>
        <p:nvPr/>
      </p:nvGrpSpPr>
      <p:grpSpPr>
        <a:xfrm>
          <a:off x="0" y="0"/>
          <a:ext cx="0" cy="0"/>
          <a:chOff x="0" y="0"/>
          <a:chExt cx="0" cy="0"/>
        </a:xfrm>
      </p:grpSpPr>
      <p:sp>
        <p:nvSpPr>
          <p:cNvPr id="2766" name="Google Shape;2766;g112ac09d80b_0_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7" name="Google Shape;2767;g112ac09d80b_0_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4656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025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9488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0901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2275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9327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464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656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13200" y="1701713"/>
            <a:ext cx="3890700" cy="1671300"/>
          </a:xfrm>
          <a:prstGeom prst="rect">
            <a:avLst/>
          </a:prstGeom>
        </p:spPr>
        <p:txBody>
          <a:bodyPr spcFirstLastPara="1" wrap="square" lIns="91425" tIns="91425" rIns="91425" bIns="91425" anchor="ctr" anchorCtr="0">
            <a:noAutofit/>
          </a:bodyPr>
          <a:lstStyle>
            <a:lvl1pPr lvl="0">
              <a:lnSpc>
                <a:spcPct val="115000"/>
              </a:lnSpc>
              <a:spcBef>
                <a:spcPts val="0"/>
              </a:spcBef>
              <a:spcAft>
                <a:spcPts val="0"/>
              </a:spcAft>
              <a:buSzPts val="5200"/>
              <a:buNone/>
              <a:defRPr sz="3600">
                <a:latin typeface="Montserrat"/>
                <a:ea typeface="Montserrat"/>
                <a:cs typeface="Montserrat"/>
                <a:sym typeface="Montserra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3200" y="3546625"/>
            <a:ext cx="38907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rot="-5400000" flipH="1">
            <a:off x="8191799" y="905324"/>
            <a:ext cx="825589" cy="93999"/>
            <a:chOff x="5718423" y="809024"/>
            <a:chExt cx="830071" cy="94500"/>
          </a:xfrm>
        </p:grpSpPr>
        <p:sp>
          <p:nvSpPr>
            <p:cNvPr id="14" name="Google Shape;14;p2"/>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rot="10800000" flipH="1">
            <a:off x="4159199" y="4539099"/>
            <a:ext cx="825589" cy="93999"/>
            <a:chOff x="5718423" y="809024"/>
            <a:chExt cx="830071" cy="94500"/>
          </a:xfrm>
        </p:grpSpPr>
        <p:sp>
          <p:nvSpPr>
            <p:cNvPr id="19" name="Google Shape;19;p2"/>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rot="10800000" flipH="1">
            <a:off x="498549" y="419474"/>
            <a:ext cx="429322" cy="93999"/>
            <a:chOff x="5795037" y="809024"/>
            <a:chExt cx="431653" cy="94500"/>
          </a:xfrm>
        </p:grpSpPr>
        <p:sp>
          <p:nvSpPr>
            <p:cNvPr id="24" name="Google Shape;24;p2"/>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2"/>
        <p:cNvGrpSpPr/>
        <p:nvPr/>
      </p:nvGrpSpPr>
      <p:grpSpPr>
        <a:xfrm>
          <a:off x="0" y="0"/>
          <a:ext cx="0" cy="0"/>
          <a:chOff x="0" y="0"/>
          <a:chExt cx="0" cy="0"/>
        </a:xfrm>
      </p:grpSpPr>
      <p:sp>
        <p:nvSpPr>
          <p:cNvPr id="43" name="Google Shape;43;p4"/>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539400" y="1094350"/>
            <a:ext cx="8065200" cy="3491700"/>
          </a:xfrm>
          <a:prstGeom prst="roundRect">
            <a:avLst>
              <a:gd name="adj" fmla="val 2775"/>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45;p4"/>
          <p:cNvGrpSpPr/>
          <p:nvPr/>
        </p:nvGrpSpPr>
        <p:grpSpPr>
          <a:xfrm>
            <a:off x="663300" y="1229325"/>
            <a:ext cx="1990200" cy="146100"/>
            <a:chOff x="663300" y="1229325"/>
            <a:chExt cx="1990200" cy="146100"/>
          </a:xfrm>
        </p:grpSpPr>
        <p:sp>
          <p:nvSpPr>
            <p:cNvPr id="46" name="Google Shape;46;p4"/>
            <p:cNvSpPr/>
            <p:nvPr/>
          </p:nvSpPr>
          <p:spPr>
            <a:xfrm>
              <a:off x="663300" y="1229325"/>
              <a:ext cx="19902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47;p4"/>
            <p:cNvGrpSpPr/>
            <p:nvPr/>
          </p:nvGrpSpPr>
          <p:grpSpPr>
            <a:xfrm rot="10800000" flipH="1">
              <a:off x="728649" y="1255372"/>
              <a:ext cx="429322" cy="93999"/>
              <a:chOff x="5795037" y="809024"/>
              <a:chExt cx="431653" cy="94500"/>
            </a:xfrm>
          </p:grpSpPr>
          <p:sp>
            <p:nvSpPr>
              <p:cNvPr id="48" name="Google Shape;48;p4"/>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5963614" y="809024"/>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 name="Google Shape;51;p4"/>
          <p:cNvSpPr txBox="1">
            <a:spLocks noGrp="1"/>
          </p:cNvSpPr>
          <p:nvPr>
            <p:ph type="body" idx="1"/>
          </p:nvPr>
        </p:nvSpPr>
        <p:spPr>
          <a:xfrm>
            <a:off x="720000" y="1444275"/>
            <a:ext cx="7704000" cy="3011700"/>
          </a:xfrm>
          <a:prstGeom prst="rect">
            <a:avLst/>
          </a:prstGeom>
        </p:spPr>
        <p:txBody>
          <a:bodyPr spcFirstLastPara="1" wrap="square" lIns="91425" tIns="91425" rIns="91425" bIns="91425" anchor="ctr" anchorCtr="0">
            <a:noAutofit/>
          </a:bodyPr>
          <a:lstStyle>
            <a:lvl1pPr marL="457200" lvl="0" indent="-304800" rtl="0">
              <a:lnSpc>
                <a:spcPct val="100000"/>
              </a:lnSpc>
              <a:spcBef>
                <a:spcPts val="0"/>
              </a:spcBef>
              <a:spcAft>
                <a:spcPts val="0"/>
              </a:spcAft>
              <a:buClr>
                <a:schemeClr val="dk1"/>
              </a:buClr>
              <a:buSzPts val="1200"/>
              <a:buAutoNum type="arabicPeriod"/>
              <a:defRPr sz="1150">
                <a:solidFill>
                  <a:schemeClr val="dk1"/>
                </a:solidFill>
              </a:defRPr>
            </a:lvl1pPr>
            <a:lvl2pPr marL="914400" lvl="1" indent="-304800" rtl="0">
              <a:lnSpc>
                <a:spcPct val="115000"/>
              </a:lnSpc>
              <a:spcBef>
                <a:spcPts val="1600"/>
              </a:spcBef>
              <a:spcAft>
                <a:spcPts val="0"/>
              </a:spcAft>
              <a:buClr>
                <a:schemeClr val="dk1"/>
              </a:buClr>
              <a:buSzPts val="1200"/>
              <a:buFont typeface="Roboto Condensed Light"/>
              <a:buAutoNum type="alphaLcPeriod"/>
              <a:defRPr>
                <a:solidFill>
                  <a:schemeClr val="dk1"/>
                </a:solidFill>
              </a:defRPr>
            </a:lvl2pPr>
            <a:lvl3pPr marL="1371600" lvl="2" indent="-304800" rtl="0">
              <a:lnSpc>
                <a:spcPct val="115000"/>
              </a:lnSpc>
              <a:spcBef>
                <a:spcPts val="1600"/>
              </a:spcBef>
              <a:spcAft>
                <a:spcPts val="0"/>
              </a:spcAft>
              <a:buClr>
                <a:schemeClr val="dk1"/>
              </a:buClr>
              <a:buSzPts val="1200"/>
              <a:buFont typeface="Roboto Condensed Light"/>
              <a:buAutoNum type="romanLcPeriod"/>
              <a:defRPr>
                <a:solidFill>
                  <a:schemeClr val="dk1"/>
                </a:solidFill>
              </a:defRPr>
            </a:lvl3pPr>
            <a:lvl4pPr marL="1828800" lvl="3" indent="-304800" rtl="0">
              <a:lnSpc>
                <a:spcPct val="115000"/>
              </a:lnSpc>
              <a:spcBef>
                <a:spcPts val="1600"/>
              </a:spcBef>
              <a:spcAft>
                <a:spcPts val="0"/>
              </a:spcAft>
              <a:buClr>
                <a:schemeClr val="dk1"/>
              </a:buClr>
              <a:buSzPts val="1200"/>
              <a:buFont typeface="Roboto Condensed Light"/>
              <a:buAutoNum type="arabicPeriod"/>
              <a:defRPr>
                <a:solidFill>
                  <a:schemeClr val="dk1"/>
                </a:solidFill>
              </a:defRPr>
            </a:lvl4pPr>
            <a:lvl5pPr marL="2286000" lvl="4" indent="-304800" rtl="0">
              <a:lnSpc>
                <a:spcPct val="115000"/>
              </a:lnSpc>
              <a:spcBef>
                <a:spcPts val="1600"/>
              </a:spcBef>
              <a:spcAft>
                <a:spcPts val="0"/>
              </a:spcAft>
              <a:buClr>
                <a:schemeClr val="dk1"/>
              </a:buClr>
              <a:buSzPts val="1200"/>
              <a:buFont typeface="Roboto Condensed Light"/>
              <a:buAutoNum type="alphaLcPeriod"/>
              <a:defRPr>
                <a:solidFill>
                  <a:schemeClr val="dk1"/>
                </a:solidFill>
              </a:defRPr>
            </a:lvl5pPr>
            <a:lvl6pPr marL="2743200" lvl="5" indent="-304800" rtl="0">
              <a:lnSpc>
                <a:spcPct val="115000"/>
              </a:lnSpc>
              <a:spcBef>
                <a:spcPts val="1600"/>
              </a:spcBef>
              <a:spcAft>
                <a:spcPts val="0"/>
              </a:spcAft>
              <a:buClr>
                <a:schemeClr val="dk1"/>
              </a:buClr>
              <a:buSzPts val="1200"/>
              <a:buFont typeface="Roboto Condensed Light"/>
              <a:buAutoNum type="romanLcPeriod"/>
              <a:defRPr>
                <a:solidFill>
                  <a:schemeClr val="dk1"/>
                </a:solidFill>
              </a:defRPr>
            </a:lvl6pPr>
            <a:lvl7pPr marL="3200400" lvl="6" indent="-304800" rtl="0">
              <a:lnSpc>
                <a:spcPct val="115000"/>
              </a:lnSpc>
              <a:spcBef>
                <a:spcPts val="1600"/>
              </a:spcBef>
              <a:spcAft>
                <a:spcPts val="0"/>
              </a:spcAft>
              <a:buClr>
                <a:schemeClr val="dk1"/>
              </a:buClr>
              <a:buSzPts val="1200"/>
              <a:buFont typeface="Roboto Condensed Light"/>
              <a:buAutoNum type="arabicPeriod"/>
              <a:defRPr>
                <a:solidFill>
                  <a:schemeClr val="dk1"/>
                </a:solidFill>
              </a:defRPr>
            </a:lvl7pPr>
            <a:lvl8pPr marL="3657600" lvl="7" indent="-304800" rtl="0">
              <a:lnSpc>
                <a:spcPct val="115000"/>
              </a:lnSpc>
              <a:spcBef>
                <a:spcPts val="1600"/>
              </a:spcBef>
              <a:spcAft>
                <a:spcPts val="0"/>
              </a:spcAft>
              <a:buClr>
                <a:schemeClr val="dk1"/>
              </a:buClr>
              <a:buSzPts val="1200"/>
              <a:buFont typeface="Roboto Condensed Light"/>
              <a:buAutoNum type="alphaLcPeriod"/>
              <a:defRPr>
                <a:solidFill>
                  <a:schemeClr val="dk1"/>
                </a:solidFill>
              </a:defRPr>
            </a:lvl8pPr>
            <a:lvl9pPr marL="4114800" lvl="8" indent="-304800" rtl="0">
              <a:lnSpc>
                <a:spcPct val="115000"/>
              </a:lnSpc>
              <a:spcBef>
                <a:spcPts val="1600"/>
              </a:spcBef>
              <a:spcAft>
                <a:spcPts val="1600"/>
              </a:spcAft>
              <a:buClr>
                <a:schemeClr val="dk1"/>
              </a:buClr>
              <a:buSzPts val="1200"/>
              <a:buFont typeface="Roboto Condensed Light"/>
              <a:buAutoNum type="romanLcPeriod"/>
              <a:defRPr>
                <a:solidFill>
                  <a:schemeClr val="dk1"/>
                </a:solidFill>
              </a:defRPr>
            </a:lvl9pPr>
          </a:lstStyle>
          <a:p>
            <a:endParaRPr/>
          </a:p>
        </p:txBody>
      </p:sp>
      <p:sp>
        <p:nvSpPr>
          <p:cNvPr id="52" name="Google Shape;52;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6"/>
              </a:buClr>
              <a:buSzPts val="3500"/>
              <a:buNone/>
              <a:defRPr sz="3000">
                <a:solidFill>
                  <a:schemeClr val="accent6"/>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5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43"/>
        <p:cNvGrpSpPr/>
        <p:nvPr/>
      </p:nvGrpSpPr>
      <p:grpSpPr>
        <a:xfrm>
          <a:off x="0" y="0"/>
          <a:ext cx="0" cy="0"/>
          <a:chOff x="0" y="0"/>
          <a:chExt cx="0" cy="0"/>
        </a:xfrm>
      </p:grpSpPr>
      <p:sp>
        <p:nvSpPr>
          <p:cNvPr id="244" name="Google Shape;244;p16"/>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6"/>
          <p:cNvSpPr txBox="1">
            <a:spLocks noGrp="1"/>
          </p:cNvSpPr>
          <p:nvPr>
            <p:ph type="title"/>
          </p:nvPr>
        </p:nvSpPr>
        <p:spPr>
          <a:xfrm>
            <a:off x="5277495" y="3445970"/>
            <a:ext cx="2994600" cy="254100"/>
          </a:xfrm>
          <a:prstGeom prst="rect">
            <a:avLst/>
          </a:prstGeom>
          <a:solidFill>
            <a:schemeClr val="accent6"/>
          </a:solidFill>
        </p:spPr>
        <p:txBody>
          <a:bodyPr spcFirstLastPara="1" wrap="square" lIns="91425" tIns="91425" rIns="91425" bIns="91425" anchor="ctr" anchorCtr="0">
            <a:noAutofit/>
          </a:bodyPr>
          <a:lstStyle>
            <a:lvl1pPr lvl="0" rtl="0">
              <a:spcBef>
                <a:spcPts val="0"/>
              </a:spcBef>
              <a:spcAft>
                <a:spcPts val="0"/>
              </a:spcAft>
              <a:buSzPts val="3000"/>
              <a:buNone/>
              <a:defRPr sz="1600">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46" name="Google Shape;246;p16"/>
          <p:cNvSpPr txBox="1">
            <a:spLocks noGrp="1"/>
          </p:cNvSpPr>
          <p:nvPr>
            <p:ph type="subTitle" idx="1"/>
          </p:nvPr>
        </p:nvSpPr>
        <p:spPr>
          <a:xfrm>
            <a:off x="1833445" y="1819588"/>
            <a:ext cx="5502000" cy="1478400"/>
          </a:xfrm>
          <a:prstGeom prst="rect">
            <a:avLst/>
          </a:prstGeom>
          <a:solidFill>
            <a:schemeClr val="lt1"/>
          </a:solidFill>
        </p:spPr>
        <p:txBody>
          <a:bodyPr spcFirstLastPara="1" wrap="square" lIns="91425" tIns="91425" rIns="91425" bIns="91425" anchor="ctr" anchorCtr="0">
            <a:noAutofit/>
          </a:bodyPr>
          <a:lstStyle>
            <a:lvl1pPr lvl="0" rtl="0">
              <a:lnSpc>
                <a:spcPct val="100000"/>
              </a:lnSpc>
              <a:spcBef>
                <a:spcPts val="0"/>
              </a:spcBef>
              <a:spcAft>
                <a:spcPts val="0"/>
              </a:spcAft>
              <a:buSzPts val="3000"/>
              <a:buNone/>
              <a:defRPr sz="300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grpSp>
        <p:nvGrpSpPr>
          <p:cNvPr id="247" name="Google Shape;247;p16"/>
          <p:cNvGrpSpPr/>
          <p:nvPr/>
        </p:nvGrpSpPr>
        <p:grpSpPr>
          <a:xfrm rot="-5400000" flipH="1">
            <a:off x="8191799" y="905324"/>
            <a:ext cx="825589" cy="93999"/>
            <a:chOff x="5718423" y="809024"/>
            <a:chExt cx="830071" cy="94500"/>
          </a:xfrm>
        </p:grpSpPr>
        <p:sp>
          <p:nvSpPr>
            <p:cNvPr id="248" name="Google Shape;248;p16"/>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6"/>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6"/>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6"/>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 name="Google Shape;252;p16"/>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16"/>
          <p:cNvGrpSpPr/>
          <p:nvPr/>
        </p:nvGrpSpPr>
        <p:grpSpPr>
          <a:xfrm rot="10800000" flipH="1">
            <a:off x="498549" y="419474"/>
            <a:ext cx="429322" cy="93999"/>
            <a:chOff x="5795037" y="809024"/>
            <a:chExt cx="431653" cy="94500"/>
          </a:xfrm>
        </p:grpSpPr>
        <p:sp>
          <p:nvSpPr>
            <p:cNvPr id="254" name="Google Shape;254;p16"/>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6"/>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6"/>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903"/>
        <p:cNvGrpSpPr/>
        <p:nvPr/>
      </p:nvGrpSpPr>
      <p:grpSpPr>
        <a:xfrm>
          <a:off x="0" y="0"/>
          <a:ext cx="0" cy="0"/>
          <a:chOff x="0" y="0"/>
          <a:chExt cx="0" cy="0"/>
        </a:xfrm>
      </p:grpSpPr>
      <p:sp>
        <p:nvSpPr>
          <p:cNvPr id="904" name="Google Shape;904;p57"/>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7"/>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 name="Google Shape;906;p57"/>
          <p:cNvGrpSpPr/>
          <p:nvPr/>
        </p:nvGrpSpPr>
        <p:grpSpPr>
          <a:xfrm rot="10800000" flipH="1">
            <a:off x="498549" y="419474"/>
            <a:ext cx="429322" cy="93999"/>
            <a:chOff x="5795037" y="809024"/>
            <a:chExt cx="431653" cy="94500"/>
          </a:xfrm>
        </p:grpSpPr>
        <p:sp>
          <p:nvSpPr>
            <p:cNvPr id="907" name="Google Shape;907;p5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7"/>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 name="Google Shape;910;p57"/>
          <p:cNvGrpSpPr/>
          <p:nvPr/>
        </p:nvGrpSpPr>
        <p:grpSpPr>
          <a:xfrm rot="-5400000" flipH="1">
            <a:off x="8191799" y="4126299"/>
            <a:ext cx="825589" cy="93999"/>
            <a:chOff x="5718423" y="809024"/>
            <a:chExt cx="830071" cy="94500"/>
          </a:xfrm>
        </p:grpSpPr>
        <p:sp>
          <p:nvSpPr>
            <p:cNvPr id="911" name="Google Shape;911;p57"/>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7"/>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7"/>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7"/>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915"/>
        <p:cNvGrpSpPr/>
        <p:nvPr/>
      </p:nvGrpSpPr>
      <p:grpSpPr>
        <a:xfrm>
          <a:off x="0" y="0"/>
          <a:ext cx="0" cy="0"/>
          <a:chOff x="0" y="0"/>
          <a:chExt cx="0" cy="0"/>
        </a:xfrm>
      </p:grpSpPr>
      <p:sp>
        <p:nvSpPr>
          <p:cNvPr id="916" name="Google Shape;916;p58"/>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8"/>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 name="Google Shape;918;p58"/>
          <p:cNvGrpSpPr/>
          <p:nvPr/>
        </p:nvGrpSpPr>
        <p:grpSpPr>
          <a:xfrm rot="10800000" flipH="1">
            <a:off x="498549" y="419474"/>
            <a:ext cx="429322" cy="93999"/>
            <a:chOff x="5795037" y="809024"/>
            <a:chExt cx="431653" cy="94500"/>
          </a:xfrm>
        </p:grpSpPr>
        <p:sp>
          <p:nvSpPr>
            <p:cNvPr id="919" name="Google Shape;919;p58"/>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8"/>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8"/>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58"/>
          <p:cNvGrpSpPr/>
          <p:nvPr/>
        </p:nvGrpSpPr>
        <p:grpSpPr>
          <a:xfrm rot="-5400000" flipH="1">
            <a:off x="8191799" y="4126299"/>
            <a:ext cx="825589" cy="93999"/>
            <a:chOff x="5718423" y="809024"/>
            <a:chExt cx="830071" cy="94500"/>
          </a:xfrm>
        </p:grpSpPr>
        <p:sp>
          <p:nvSpPr>
            <p:cNvPr id="923" name="Google Shape;923;p58"/>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8"/>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8"/>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8"/>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2">
  <p:cSld name="CUSTOM_9_1_1">
    <p:spTree>
      <p:nvGrpSpPr>
        <p:cNvPr id="1" name="Shape 927"/>
        <p:cNvGrpSpPr/>
        <p:nvPr/>
      </p:nvGrpSpPr>
      <p:grpSpPr>
        <a:xfrm>
          <a:off x="0" y="0"/>
          <a:ext cx="0" cy="0"/>
          <a:chOff x="0" y="0"/>
          <a:chExt cx="0" cy="0"/>
        </a:xfrm>
      </p:grpSpPr>
      <p:sp>
        <p:nvSpPr>
          <p:cNvPr id="928" name="Google Shape;928;p59"/>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9"/>
          <p:cNvSpPr/>
          <p:nvPr/>
        </p:nvSpPr>
        <p:spPr>
          <a:xfrm flipH="1">
            <a:off x="7839315"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 name="Google Shape;930;p59"/>
          <p:cNvGrpSpPr/>
          <p:nvPr/>
        </p:nvGrpSpPr>
        <p:grpSpPr>
          <a:xfrm rot="10800000">
            <a:off x="8217944" y="419474"/>
            <a:ext cx="429322" cy="93999"/>
            <a:chOff x="5795037" y="809024"/>
            <a:chExt cx="431653" cy="94500"/>
          </a:xfrm>
        </p:grpSpPr>
        <p:sp>
          <p:nvSpPr>
            <p:cNvPr id="931" name="Google Shape;931;p5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4" name="Google Shape;934;p59"/>
          <p:cNvSpPr/>
          <p:nvPr/>
        </p:nvSpPr>
        <p:spPr>
          <a:xfrm>
            <a:off x="429430"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5" name="Google Shape;935;p59"/>
          <p:cNvGrpSpPr/>
          <p:nvPr/>
        </p:nvGrpSpPr>
        <p:grpSpPr>
          <a:xfrm rot="10800000" flipH="1">
            <a:off x="494779" y="4466049"/>
            <a:ext cx="429322" cy="93999"/>
            <a:chOff x="5795037" y="809024"/>
            <a:chExt cx="431653" cy="94500"/>
          </a:xfrm>
        </p:grpSpPr>
        <p:sp>
          <p:nvSpPr>
            <p:cNvPr id="936" name="Google Shape;936;p5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3">
  <p:cSld name="CUSTOM_9_1_1_1">
    <p:spTree>
      <p:nvGrpSpPr>
        <p:cNvPr id="1" name="Shape 939"/>
        <p:cNvGrpSpPr/>
        <p:nvPr/>
      </p:nvGrpSpPr>
      <p:grpSpPr>
        <a:xfrm>
          <a:off x="0" y="0"/>
          <a:ext cx="0" cy="0"/>
          <a:chOff x="0" y="0"/>
          <a:chExt cx="0" cy="0"/>
        </a:xfrm>
      </p:grpSpPr>
      <p:sp>
        <p:nvSpPr>
          <p:cNvPr id="940" name="Google Shape;940;p60"/>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1" name="Google Shape;941;p60"/>
          <p:cNvGrpSpPr/>
          <p:nvPr/>
        </p:nvGrpSpPr>
        <p:grpSpPr>
          <a:xfrm rot="-5400000" flipH="1">
            <a:off x="8191799" y="905324"/>
            <a:ext cx="825589" cy="93999"/>
            <a:chOff x="5718423" y="809024"/>
            <a:chExt cx="830071" cy="94500"/>
          </a:xfrm>
        </p:grpSpPr>
        <p:sp>
          <p:nvSpPr>
            <p:cNvPr id="942" name="Google Shape;942;p60"/>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60"/>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60"/>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0"/>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6" name="Google Shape;946;p60"/>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7" name="Google Shape;947;p60"/>
          <p:cNvGrpSpPr/>
          <p:nvPr/>
        </p:nvGrpSpPr>
        <p:grpSpPr>
          <a:xfrm rot="10800000" flipH="1">
            <a:off x="498549" y="419474"/>
            <a:ext cx="429322" cy="93999"/>
            <a:chOff x="5795037" y="809024"/>
            <a:chExt cx="431653" cy="94500"/>
          </a:xfrm>
        </p:grpSpPr>
        <p:sp>
          <p:nvSpPr>
            <p:cNvPr id="948" name="Google Shape;948;p60"/>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60"/>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0"/>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mbers and Text 4">
  <p:cSld name="Numbers and Text 4">
    <p:spTree>
      <p:nvGrpSpPr>
        <p:cNvPr id="1" name="Shape 856"/>
        <p:cNvGrpSpPr/>
        <p:nvPr/>
      </p:nvGrpSpPr>
      <p:grpSpPr>
        <a:xfrm>
          <a:off x="0" y="0"/>
          <a:ext cx="0" cy="0"/>
          <a:chOff x="0" y="0"/>
          <a:chExt cx="0" cy="0"/>
        </a:xfrm>
      </p:grpSpPr>
      <p:sp>
        <p:nvSpPr>
          <p:cNvPr id="857" name="Google Shape;857;p53"/>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3"/>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9" name="Google Shape;859;p53"/>
          <p:cNvGrpSpPr/>
          <p:nvPr/>
        </p:nvGrpSpPr>
        <p:grpSpPr>
          <a:xfrm rot="10800000" flipH="1">
            <a:off x="498549" y="419474"/>
            <a:ext cx="429322" cy="93999"/>
            <a:chOff x="5795037" y="809024"/>
            <a:chExt cx="431653" cy="94500"/>
          </a:xfrm>
        </p:grpSpPr>
        <p:sp>
          <p:nvSpPr>
            <p:cNvPr id="860" name="Google Shape;860;p53"/>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3"/>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3"/>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 name="Google Shape;863;p53"/>
          <p:cNvGrpSpPr/>
          <p:nvPr/>
        </p:nvGrpSpPr>
        <p:grpSpPr>
          <a:xfrm rot="-5400000" flipH="1">
            <a:off x="8191799" y="905324"/>
            <a:ext cx="825589" cy="93999"/>
            <a:chOff x="5718423" y="809024"/>
            <a:chExt cx="830071" cy="94500"/>
          </a:xfrm>
        </p:grpSpPr>
        <p:sp>
          <p:nvSpPr>
            <p:cNvPr id="864" name="Google Shape;864;p53"/>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3"/>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3"/>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3"/>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 name="Google Shape;868;p53"/>
          <p:cNvSpPr txBox="1">
            <a:spLocks noGrp="1"/>
          </p:cNvSpPr>
          <p:nvPr>
            <p:ph type="title" hasCustomPrompt="1"/>
          </p:nvPr>
        </p:nvSpPr>
        <p:spPr>
          <a:xfrm>
            <a:off x="5175602" y="2300875"/>
            <a:ext cx="2217600" cy="10407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6000"/>
              <a:buNone/>
              <a:defRPr sz="72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69" name="Google Shape;869;p53"/>
          <p:cNvSpPr txBox="1">
            <a:spLocks noGrp="1"/>
          </p:cNvSpPr>
          <p:nvPr>
            <p:ph type="subTitle" idx="1"/>
          </p:nvPr>
        </p:nvSpPr>
        <p:spPr>
          <a:xfrm>
            <a:off x="5141153" y="3379075"/>
            <a:ext cx="2286600" cy="36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870" name="Google Shape;870;p53"/>
          <p:cNvSpPr txBox="1">
            <a:spLocks noGrp="1"/>
          </p:cNvSpPr>
          <p:nvPr>
            <p:ph type="title" idx="2" hasCustomPrompt="1"/>
          </p:nvPr>
        </p:nvSpPr>
        <p:spPr>
          <a:xfrm>
            <a:off x="1750675" y="2300875"/>
            <a:ext cx="2217600" cy="10407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6000"/>
              <a:buNone/>
              <a:defRPr sz="72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71" name="Google Shape;871;p53"/>
          <p:cNvSpPr txBox="1">
            <a:spLocks noGrp="1"/>
          </p:cNvSpPr>
          <p:nvPr>
            <p:ph type="subTitle" idx="3"/>
          </p:nvPr>
        </p:nvSpPr>
        <p:spPr>
          <a:xfrm>
            <a:off x="1716218" y="3379075"/>
            <a:ext cx="2286600" cy="36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872" name="Google Shape;872;p53"/>
          <p:cNvSpPr txBox="1">
            <a:spLocks noGrp="1"/>
          </p:cNvSpPr>
          <p:nvPr>
            <p:ph type="title" idx="4"/>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1994047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1pPr>
            <a:lvl2pPr lvl="1"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2pPr>
            <a:lvl3pPr lvl="2"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3pPr>
            <a:lvl4pPr lvl="3"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4pPr>
            <a:lvl5pPr lvl="4"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5pPr>
            <a:lvl6pPr lvl="5"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6pPr>
            <a:lvl7pPr lvl="6"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7pPr>
            <a:lvl8pPr lvl="7"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8pPr>
            <a:lvl9pPr lvl="8"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1pPr>
            <a:lvl2pPr marL="914400" lvl="1"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2pPr>
            <a:lvl3pPr marL="1371600" lvl="2"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3pPr>
            <a:lvl4pPr marL="1828800" lvl="3"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4pPr>
            <a:lvl5pPr marL="2286000" lvl="4"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5pPr>
            <a:lvl6pPr marL="2743200" lvl="5"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6pPr>
            <a:lvl7pPr marL="3200400" lvl="6"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7pPr>
            <a:lvl8pPr marL="3657600" lvl="7"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8pPr>
            <a:lvl9pPr marL="4114800" lvl="8" indent="-317500">
              <a:lnSpc>
                <a:spcPct val="115000"/>
              </a:lnSpc>
              <a:spcBef>
                <a:spcPts val="1600"/>
              </a:spcBef>
              <a:spcAft>
                <a:spcPts val="160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62" r:id="rId4"/>
    <p:sldLayoutId id="2147483703" r:id="rId5"/>
    <p:sldLayoutId id="2147483704" r:id="rId6"/>
    <p:sldLayoutId id="2147483705" r:id="rId7"/>
    <p:sldLayoutId id="2147483706" r:id="rId8"/>
    <p:sldLayoutId id="2147483710"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37">
          <p15:clr>
            <a:srgbClr val="EA4335"/>
          </p15:clr>
        </p15:guide>
        <p15:guide id="2" pos="447">
          <p15:clr>
            <a:srgbClr val="EA4335"/>
          </p15:clr>
        </p15:guide>
        <p15:guide id="3" orient="horz" pos="2903">
          <p15:clr>
            <a:srgbClr val="EA4335"/>
          </p15:clr>
        </p15:guide>
        <p15:guide id="4" pos="5313">
          <p15:clr>
            <a:srgbClr val="EA4335"/>
          </p15:clr>
        </p15:guide>
        <p15:guide id="5" pos="2880">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7.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7.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7.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7.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 Target="slide4.xml"/><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 Target="slide4.xml"/><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1.png"/><Relationship Id="rId4" Type="http://schemas.openxmlformats.org/officeDocument/2006/relationships/image" Target="../media/image1.png"/><Relationship Id="rId9" Type="http://schemas.openxmlformats.org/officeDocument/2006/relationships/hyperlink" Target="https://www.silabs.com/products/development-tools/software/usb-to-uart-bridge-vcp-drivers"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 Target="slide4.xml"/><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 Target="slide4.xml"/><Relationship Id="rId7"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6.png"/><Relationship Id="rId4" Type="http://schemas.openxmlformats.org/officeDocument/2006/relationships/image" Target="../media/image1.png"/><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960"/>
        <p:cNvGrpSpPr/>
        <p:nvPr/>
      </p:nvGrpSpPr>
      <p:grpSpPr>
        <a:xfrm>
          <a:off x="0" y="0"/>
          <a:ext cx="0" cy="0"/>
          <a:chOff x="0" y="0"/>
          <a:chExt cx="0" cy="0"/>
        </a:xfrm>
      </p:grpSpPr>
      <p:sp>
        <p:nvSpPr>
          <p:cNvPr id="961" name="Google Shape;961;p64"/>
          <p:cNvSpPr/>
          <p:nvPr/>
        </p:nvSpPr>
        <p:spPr>
          <a:xfrm>
            <a:off x="637700" y="1499350"/>
            <a:ext cx="3813000" cy="6390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64"/>
          <p:cNvSpPr txBox="1">
            <a:spLocks noGrp="1"/>
          </p:cNvSpPr>
          <p:nvPr>
            <p:ph type="ctrTitle"/>
          </p:nvPr>
        </p:nvSpPr>
        <p:spPr>
          <a:xfrm>
            <a:off x="1253073" y="1551583"/>
            <a:ext cx="2550299" cy="51553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dirty="0">
                <a:solidFill>
                  <a:schemeClr val="dk1"/>
                </a:solidFill>
              </a:rPr>
              <a:t>Exmaple 1</a:t>
            </a:r>
            <a:endParaRPr sz="4000" b="1" dirty="0">
              <a:solidFill>
                <a:schemeClr val="accent6"/>
              </a:solidFill>
            </a:endParaRPr>
          </a:p>
        </p:txBody>
      </p:sp>
      <p:sp>
        <p:nvSpPr>
          <p:cNvPr id="963" name="Google Shape;963;p64"/>
          <p:cNvSpPr txBox="1">
            <a:spLocks noGrp="1"/>
          </p:cNvSpPr>
          <p:nvPr>
            <p:ph type="subTitle" idx="1"/>
          </p:nvPr>
        </p:nvSpPr>
        <p:spPr>
          <a:xfrm>
            <a:off x="532080" y="2352239"/>
            <a:ext cx="4276716" cy="16801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DC Motor Control With Motion Sensor Through ESP32</a:t>
            </a:r>
            <a:endParaRPr sz="2800" dirty="0"/>
          </a:p>
        </p:txBody>
      </p:sp>
      <p:grpSp>
        <p:nvGrpSpPr>
          <p:cNvPr id="964" name="Google Shape;964;p64"/>
          <p:cNvGrpSpPr/>
          <p:nvPr/>
        </p:nvGrpSpPr>
        <p:grpSpPr>
          <a:xfrm flipH="1">
            <a:off x="725449" y="1167312"/>
            <a:ext cx="825589" cy="93999"/>
            <a:chOff x="5718423" y="809024"/>
            <a:chExt cx="830071" cy="94500"/>
          </a:xfrm>
        </p:grpSpPr>
        <p:sp>
          <p:nvSpPr>
            <p:cNvPr id="965" name="Google Shape;965;p64"/>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4"/>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4"/>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4"/>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908E7690-AC6F-821B-B366-27C992616516}"/>
              </a:ext>
            </a:extLst>
          </p:cNvPr>
          <p:cNvPicPr>
            <a:picLocks noChangeAspect="1"/>
          </p:cNvPicPr>
          <p:nvPr/>
        </p:nvPicPr>
        <p:blipFill>
          <a:blip r:embed="rId3"/>
          <a:srcRect/>
          <a:stretch/>
        </p:blipFill>
        <p:spPr>
          <a:xfrm>
            <a:off x="6076730" y="919944"/>
            <a:ext cx="1691953" cy="330361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24" name="Google Shape;1124;p68"/>
          <p:cNvSpPr/>
          <p:nvPr/>
        </p:nvSpPr>
        <p:spPr>
          <a:xfrm>
            <a:off x="3607374" y="345946"/>
            <a:ext cx="1961044" cy="331407"/>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8"/>
          <p:cNvSpPr/>
          <p:nvPr/>
        </p:nvSpPr>
        <p:spPr>
          <a:xfrm>
            <a:off x="9541648" y="1760895"/>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rot="19470676" flipH="1">
            <a:off x="-1223335" y="222817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763627" y="714355"/>
            <a:ext cx="7704000" cy="3953103"/>
          </a:xfrm>
          <a:prstGeom prst="roundRect">
            <a:avLst>
              <a:gd name="adj" fmla="val 5229"/>
            </a:avLst>
          </a:pr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68"/>
          <p:cNvSpPr txBox="1">
            <a:spLocks noGrp="1"/>
          </p:cNvSpPr>
          <p:nvPr>
            <p:ph type="subTitle" idx="1"/>
          </p:nvPr>
        </p:nvSpPr>
        <p:spPr>
          <a:xfrm>
            <a:off x="3885317" y="357254"/>
            <a:ext cx="1405158" cy="297051"/>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dirty="0"/>
              <a:t>ESP32 Sender</a:t>
            </a:r>
          </a:p>
        </p:txBody>
      </p:sp>
      <p:sp>
        <p:nvSpPr>
          <p:cNvPr id="1125" name="Google Shape;1125;p68"/>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p:cNvGrpSpPr/>
          <p:nvPr/>
        </p:nvGrpSpPr>
        <p:grpSpPr>
          <a:xfrm>
            <a:off x="-1151555" y="4247685"/>
            <a:ext cx="627083" cy="436814"/>
            <a:chOff x="5779976" y="1418876"/>
            <a:chExt cx="421200" cy="293400"/>
          </a:xfrm>
        </p:grpSpPr>
        <p:sp>
          <p:nvSpPr>
            <p:cNvPr id="1127" name="Google Shape;1127;p6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p:cNvGrpSpPr/>
          <p:nvPr/>
        </p:nvGrpSpPr>
        <p:grpSpPr>
          <a:xfrm>
            <a:off x="-1236650" y="1042545"/>
            <a:ext cx="891300" cy="486300"/>
            <a:chOff x="6930163" y="1358338"/>
            <a:chExt cx="891300" cy="486300"/>
          </a:xfrm>
        </p:grpSpPr>
        <p:sp>
          <p:nvSpPr>
            <p:cNvPr id="1130" name="Google Shape;1130;p68"/>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314928" y="3576771"/>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904" y="115613"/>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9816091" y="0"/>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rot="5400000">
            <a:off x="7649140" y="3092875"/>
            <a:ext cx="2008800" cy="146100"/>
            <a:chOff x="847125" y="3296850"/>
            <a:chExt cx="2008800" cy="146100"/>
          </a:xfrm>
        </p:grpSpPr>
        <p:sp>
          <p:nvSpPr>
            <p:cNvPr id="1140" name="Google Shape;1140;p68"/>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878209" y="3322949"/>
              <a:ext cx="429322" cy="93999"/>
              <a:chOff x="5795037" y="809024"/>
              <a:chExt cx="431653" cy="94500"/>
            </a:xfrm>
          </p:grpSpPr>
          <p:sp>
            <p:nvSpPr>
              <p:cNvPr id="1142" name="Google Shape;1142;p6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54C673AB-E9B7-7A4E-3E9E-0756A40B961D}"/>
              </a:ext>
            </a:extLst>
          </p:cNvPr>
          <p:cNvSpPr txBox="1">
            <a:spLocks/>
          </p:cNvSpPr>
          <p:nvPr/>
        </p:nvSpPr>
        <p:spPr>
          <a:xfrm>
            <a:off x="44564" y="-592584"/>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1800" b="1" dirty="0">
                <a:solidFill>
                  <a:schemeClr val="bg1"/>
                </a:solidFill>
              </a:rPr>
              <a:t>Project: DC Motor Control with Motion Sensor Through ESP32</a:t>
            </a:r>
          </a:p>
        </p:txBody>
      </p:sp>
      <p:sp>
        <p:nvSpPr>
          <p:cNvPr id="41" name="Google Shape;1030;p66">
            <a:hlinkClick r:id="" action="ppaction://noaction"/>
            <a:extLst>
              <a:ext uri="{FF2B5EF4-FFF2-40B4-BE49-F238E27FC236}">
                <a16:creationId xmlns:a16="http://schemas.microsoft.com/office/drawing/2014/main" id="{B65BB3CE-3393-4EC4-5A2F-1E79B4F0F3BA}"/>
              </a:ext>
            </a:extLst>
          </p:cNvPr>
          <p:cNvSpPr txBox="1">
            <a:spLocks/>
          </p:cNvSpPr>
          <p:nvPr/>
        </p:nvSpPr>
        <p:spPr>
          <a:xfrm>
            <a:off x="2857422"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05</a:t>
            </a:r>
          </a:p>
        </p:txBody>
      </p:sp>
      <p:sp>
        <p:nvSpPr>
          <p:cNvPr id="43" name="Google Shape;1032;p66">
            <a:hlinkClick r:id="" action="ppaction://noaction"/>
            <a:extLst>
              <a:ext uri="{FF2B5EF4-FFF2-40B4-BE49-F238E27FC236}">
                <a16:creationId xmlns:a16="http://schemas.microsoft.com/office/drawing/2014/main" id="{9D24DA17-9A12-7F43-71BA-6F337E6527DD}"/>
              </a:ext>
            </a:extLst>
          </p:cNvPr>
          <p:cNvSpPr txBox="1">
            <a:spLocks/>
          </p:cNvSpPr>
          <p:nvPr/>
        </p:nvSpPr>
        <p:spPr>
          <a:xfrm>
            <a:off x="337397"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DC Motor</a:t>
            </a:r>
          </a:p>
        </p:txBody>
      </p:sp>
      <p:sp>
        <p:nvSpPr>
          <p:cNvPr id="46" name="Google Shape;1035;p66">
            <a:hlinkClick r:id="" action="ppaction://noaction"/>
            <a:extLst>
              <a:ext uri="{FF2B5EF4-FFF2-40B4-BE49-F238E27FC236}">
                <a16:creationId xmlns:a16="http://schemas.microsoft.com/office/drawing/2014/main" id="{97991224-CBC5-B47D-287E-734AF371FAAF}"/>
              </a:ext>
            </a:extLst>
          </p:cNvPr>
          <p:cNvSpPr txBox="1">
            <a:spLocks/>
          </p:cNvSpPr>
          <p:nvPr/>
        </p:nvSpPr>
        <p:spPr>
          <a:xfrm>
            <a:off x="-97033" y="-518893"/>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ESP32 board</a:t>
            </a:r>
          </a:p>
        </p:txBody>
      </p:sp>
      <p:sp>
        <p:nvSpPr>
          <p:cNvPr id="47" name="Google Shape;1036;p66">
            <a:hlinkClick r:id="" action="ppaction://noaction"/>
            <a:extLst>
              <a:ext uri="{FF2B5EF4-FFF2-40B4-BE49-F238E27FC236}">
                <a16:creationId xmlns:a16="http://schemas.microsoft.com/office/drawing/2014/main" id="{5C58D1B7-B466-8DE1-502B-6AF416534CD2}"/>
              </a:ext>
            </a:extLst>
          </p:cNvPr>
          <p:cNvSpPr txBox="1">
            <a:spLocks/>
          </p:cNvSpPr>
          <p:nvPr/>
        </p:nvSpPr>
        <p:spPr>
          <a:xfrm>
            <a:off x="3945245"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PIR Motion Sensor</a:t>
            </a:r>
          </a:p>
        </p:txBody>
      </p:sp>
      <p:sp>
        <p:nvSpPr>
          <p:cNvPr id="57" name="Google Shape;1047;p66">
            <a:hlinkClick r:id="" action="ppaction://noaction"/>
            <a:extLst>
              <a:ext uri="{FF2B5EF4-FFF2-40B4-BE49-F238E27FC236}">
                <a16:creationId xmlns:a16="http://schemas.microsoft.com/office/drawing/2014/main" id="{451EA89E-F7CE-04F0-8E6C-448F5A124E3E}"/>
              </a:ext>
            </a:extLst>
          </p:cNvPr>
          <p:cNvSpPr txBox="1">
            <a:spLocks/>
          </p:cNvSpPr>
          <p:nvPr/>
        </p:nvSpPr>
        <p:spPr>
          <a:xfrm>
            <a:off x="-1186008" y="-518893"/>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01</a:t>
            </a:r>
          </a:p>
        </p:txBody>
      </p:sp>
      <p:grpSp>
        <p:nvGrpSpPr>
          <p:cNvPr id="58" name="Google Shape;1048;p66">
            <a:extLst>
              <a:ext uri="{FF2B5EF4-FFF2-40B4-BE49-F238E27FC236}">
                <a16:creationId xmlns:a16="http://schemas.microsoft.com/office/drawing/2014/main" id="{AC322F94-6274-1065-1926-544F9727BF4B}"/>
              </a:ext>
            </a:extLst>
          </p:cNvPr>
          <p:cNvGrpSpPr/>
          <p:nvPr/>
        </p:nvGrpSpPr>
        <p:grpSpPr>
          <a:xfrm flipH="1">
            <a:off x="-483856" y="-440336"/>
            <a:ext cx="337856" cy="93999"/>
            <a:chOff x="5963614" y="809024"/>
            <a:chExt cx="339690" cy="94500"/>
          </a:xfrm>
        </p:grpSpPr>
        <p:sp>
          <p:nvSpPr>
            <p:cNvPr id="59" name="Google Shape;1049;p66">
              <a:extLst>
                <a:ext uri="{FF2B5EF4-FFF2-40B4-BE49-F238E27FC236}">
                  <a16:creationId xmlns:a16="http://schemas.microsoft.com/office/drawing/2014/main" id="{C83CB275-48BB-A3E7-043E-E85FB84B1ED7}"/>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50;p66">
              <a:extLst>
                <a:ext uri="{FF2B5EF4-FFF2-40B4-BE49-F238E27FC236}">
                  <a16:creationId xmlns:a16="http://schemas.microsoft.com/office/drawing/2014/main" id="{3F55A9A7-D0F6-D858-DAD6-B2C3BCCC2033}"/>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60;p66">
            <a:extLst>
              <a:ext uri="{FF2B5EF4-FFF2-40B4-BE49-F238E27FC236}">
                <a16:creationId xmlns:a16="http://schemas.microsoft.com/office/drawing/2014/main" id="{99258891-AB9D-BE32-E1FD-068E128E7D31}"/>
              </a:ext>
            </a:extLst>
          </p:cNvPr>
          <p:cNvGrpSpPr/>
          <p:nvPr/>
        </p:nvGrpSpPr>
        <p:grpSpPr>
          <a:xfrm flipH="1">
            <a:off x="3607374" y="6910684"/>
            <a:ext cx="337856" cy="93999"/>
            <a:chOff x="5963614" y="809024"/>
            <a:chExt cx="339690" cy="94500"/>
          </a:xfrm>
        </p:grpSpPr>
        <p:sp>
          <p:nvSpPr>
            <p:cNvPr id="1095" name="Google Shape;1061;p66">
              <a:extLst>
                <a:ext uri="{FF2B5EF4-FFF2-40B4-BE49-F238E27FC236}">
                  <a16:creationId xmlns:a16="http://schemas.microsoft.com/office/drawing/2014/main" id="{2D8BBF65-68F7-60CB-9CF0-EAD64A4C1F48}"/>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62;p66">
              <a:extLst>
                <a:ext uri="{FF2B5EF4-FFF2-40B4-BE49-F238E27FC236}">
                  <a16:creationId xmlns:a16="http://schemas.microsoft.com/office/drawing/2014/main" id="{FD756D0C-14BB-3DB1-92F9-4DADB7ECBE89}"/>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1" name="Picture 1100" descr="A close-up of a circuit board&#10;&#10;Description automatically generated">
            <a:extLst>
              <a:ext uri="{FF2B5EF4-FFF2-40B4-BE49-F238E27FC236}">
                <a16:creationId xmlns:a16="http://schemas.microsoft.com/office/drawing/2014/main" id="{4217A50C-D82B-A47B-0FA2-E9A5D87B9409}"/>
              </a:ext>
            </a:extLst>
          </p:cNvPr>
          <p:cNvPicPr>
            <a:picLocks noChangeAspect="1"/>
          </p:cNvPicPr>
          <p:nvPr/>
        </p:nvPicPr>
        <p:blipFill>
          <a:blip r:embed="rId4"/>
          <a:stretch>
            <a:fillRect/>
          </a:stretch>
        </p:blipFill>
        <p:spPr>
          <a:xfrm rot="16200000">
            <a:off x="2147534" y="-1144426"/>
            <a:ext cx="659962" cy="1288603"/>
          </a:xfrm>
          <a:prstGeom prst="rect">
            <a:avLst/>
          </a:prstGeom>
        </p:spPr>
      </p:pic>
      <p:pic>
        <p:nvPicPr>
          <p:cNvPr id="1107" name="Picture 1106" descr="A close-up of a white object&#10;&#10;Description automatically generated">
            <a:extLst>
              <a:ext uri="{FF2B5EF4-FFF2-40B4-BE49-F238E27FC236}">
                <a16:creationId xmlns:a16="http://schemas.microsoft.com/office/drawing/2014/main" id="{C7C968CF-A106-9617-2C02-DE7D5B514FD1}"/>
              </a:ext>
            </a:extLst>
          </p:cNvPr>
          <p:cNvPicPr>
            <a:picLocks noChangeAspect="1"/>
          </p:cNvPicPr>
          <p:nvPr/>
        </p:nvPicPr>
        <p:blipFill>
          <a:blip r:embed="rId5"/>
          <a:stretch>
            <a:fillRect/>
          </a:stretch>
        </p:blipFill>
        <p:spPr>
          <a:xfrm>
            <a:off x="4368414" y="7046840"/>
            <a:ext cx="843885" cy="722456"/>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7E74487F-356C-1007-EB5E-4D2D7FAA052B}"/>
              </a:ext>
            </a:extLst>
          </p:cNvPr>
          <p:cNvPicPr>
            <a:picLocks noChangeAspect="1"/>
          </p:cNvPicPr>
          <p:nvPr/>
        </p:nvPicPr>
        <p:blipFill rotWithShape="1">
          <a:blip r:embed="rId6"/>
          <a:srcRect l="6421" t="6564" r="6444" b="45392"/>
          <a:stretch/>
        </p:blipFill>
        <p:spPr>
          <a:xfrm>
            <a:off x="870176" y="837479"/>
            <a:ext cx="5366279" cy="3740349"/>
          </a:xfrm>
          <a:prstGeom prst="rect">
            <a:avLst/>
          </a:prstGeom>
        </p:spPr>
      </p:pic>
    </p:spTree>
    <p:extLst>
      <p:ext uri="{BB962C8B-B14F-4D97-AF65-F5344CB8AC3E}">
        <p14:creationId xmlns:p14="http://schemas.microsoft.com/office/powerpoint/2010/main" val="3703240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9541648" y="1760895"/>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rot="19470676" flipH="1">
            <a:off x="-1223335" y="222817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763627" y="714355"/>
            <a:ext cx="7704000" cy="3953103"/>
          </a:xfrm>
          <a:prstGeom prst="roundRect">
            <a:avLst>
              <a:gd name="adj" fmla="val 5229"/>
            </a:avLst>
          </a:pr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5" name="Google Shape;1125;p68"/>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p:cNvGrpSpPr/>
          <p:nvPr/>
        </p:nvGrpSpPr>
        <p:grpSpPr>
          <a:xfrm>
            <a:off x="-1151555" y="4247685"/>
            <a:ext cx="627083" cy="436814"/>
            <a:chOff x="5779976" y="1418876"/>
            <a:chExt cx="421200" cy="293400"/>
          </a:xfrm>
        </p:grpSpPr>
        <p:sp>
          <p:nvSpPr>
            <p:cNvPr id="1127" name="Google Shape;1127;p6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p:cNvGrpSpPr/>
          <p:nvPr/>
        </p:nvGrpSpPr>
        <p:grpSpPr>
          <a:xfrm>
            <a:off x="-1236650" y="1042545"/>
            <a:ext cx="891300" cy="486300"/>
            <a:chOff x="6930163" y="1358338"/>
            <a:chExt cx="891300" cy="486300"/>
          </a:xfrm>
        </p:grpSpPr>
        <p:sp>
          <p:nvSpPr>
            <p:cNvPr id="1130" name="Google Shape;1130;p68"/>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314928" y="3576771"/>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904" y="115613"/>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9816091" y="0"/>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rot="5400000">
            <a:off x="7649140" y="3092875"/>
            <a:ext cx="2008800" cy="146100"/>
            <a:chOff x="847125" y="3296850"/>
            <a:chExt cx="2008800" cy="146100"/>
          </a:xfrm>
        </p:grpSpPr>
        <p:sp>
          <p:nvSpPr>
            <p:cNvPr id="1140" name="Google Shape;1140;p68"/>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878209" y="3322949"/>
              <a:ext cx="429322" cy="93999"/>
              <a:chOff x="5795037" y="809024"/>
              <a:chExt cx="431653" cy="94500"/>
            </a:xfrm>
          </p:grpSpPr>
          <p:sp>
            <p:nvSpPr>
              <p:cNvPr id="1142" name="Google Shape;1142;p6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54C673AB-E9B7-7A4E-3E9E-0756A40B961D}"/>
              </a:ext>
            </a:extLst>
          </p:cNvPr>
          <p:cNvSpPr txBox="1">
            <a:spLocks/>
          </p:cNvSpPr>
          <p:nvPr/>
        </p:nvSpPr>
        <p:spPr>
          <a:xfrm>
            <a:off x="44564" y="-592584"/>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1800" b="1" dirty="0">
                <a:solidFill>
                  <a:schemeClr val="bg1"/>
                </a:solidFill>
              </a:rPr>
              <a:t>Project: DC Motor Control with Motion Sensor Through ESP32</a:t>
            </a:r>
          </a:p>
        </p:txBody>
      </p:sp>
      <p:sp>
        <p:nvSpPr>
          <p:cNvPr id="41" name="Google Shape;1030;p66">
            <a:hlinkClick r:id="" action="ppaction://noaction"/>
            <a:extLst>
              <a:ext uri="{FF2B5EF4-FFF2-40B4-BE49-F238E27FC236}">
                <a16:creationId xmlns:a16="http://schemas.microsoft.com/office/drawing/2014/main" id="{B65BB3CE-3393-4EC4-5A2F-1E79B4F0F3BA}"/>
              </a:ext>
            </a:extLst>
          </p:cNvPr>
          <p:cNvSpPr txBox="1">
            <a:spLocks/>
          </p:cNvSpPr>
          <p:nvPr/>
        </p:nvSpPr>
        <p:spPr>
          <a:xfrm>
            <a:off x="2857422"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05</a:t>
            </a:r>
          </a:p>
        </p:txBody>
      </p:sp>
      <p:sp>
        <p:nvSpPr>
          <p:cNvPr id="43" name="Google Shape;1032;p66">
            <a:hlinkClick r:id="" action="ppaction://noaction"/>
            <a:extLst>
              <a:ext uri="{FF2B5EF4-FFF2-40B4-BE49-F238E27FC236}">
                <a16:creationId xmlns:a16="http://schemas.microsoft.com/office/drawing/2014/main" id="{9D24DA17-9A12-7F43-71BA-6F337E6527DD}"/>
              </a:ext>
            </a:extLst>
          </p:cNvPr>
          <p:cNvSpPr txBox="1">
            <a:spLocks/>
          </p:cNvSpPr>
          <p:nvPr/>
        </p:nvSpPr>
        <p:spPr>
          <a:xfrm>
            <a:off x="337397"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DC Motor</a:t>
            </a:r>
          </a:p>
        </p:txBody>
      </p:sp>
      <p:sp>
        <p:nvSpPr>
          <p:cNvPr id="46" name="Google Shape;1035;p66">
            <a:hlinkClick r:id="" action="ppaction://noaction"/>
            <a:extLst>
              <a:ext uri="{FF2B5EF4-FFF2-40B4-BE49-F238E27FC236}">
                <a16:creationId xmlns:a16="http://schemas.microsoft.com/office/drawing/2014/main" id="{97991224-CBC5-B47D-287E-734AF371FAAF}"/>
              </a:ext>
            </a:extLst>
          </p:cNvPr>
          <p:cNvSpPr txBox="1">
            <a:spLocks/>
          </p:cNvSpPr>
          <p:nvPr/>
        </p:nvSpPr>
        <p:spPr>
          <a:xfrm>
            <a:off x="-97033" y="-518893"/>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ESP32 board</a:t>
            </a:r>
          </a:p>
        </p:txBody>
      </p:sp>
      <p:sp>
        <p:nvSpPr>
          <p:cNvPr id="47" name="Google Shape;1036;p66">
            <a:hlinkClick r:id="" action="ppaction://noaction"/>
            <a:extLst>
              <a:ext uri="{FF2B5EF4-FFF2-40B4-BE49-F238E27FC236}">
                <a16:creationId xmlns:a16="http://schemas.microsoft.com/office/drawing/2014/main" id="{5C58D1B7-B466-8DE1-502B-6AF416534CD2}"/>
              </a:ext>
            </a:extLst>
          </p:cNvPr>
          <p:cNvSpPr txBox="1">
            <a:spLocks/>
          </p:cNvSpPr>
          <p:nvPr/>
        </p:nvSpPr>
        <p:spPr>
          <a:xfrm>
            <a:off x="3945245"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PIR Motion Sensor</a:t>
            </a:r>
          </a:p>
        </p:txBody>
      </p:sp>
      <p:sp>
        <p:nvSpPr>
          <p:cNvPr id="57" name="Google Shape;1047;p66">
            <a:hlinkClick r:id="" action="ppaction://noaction"/>
            <a:extLst>
              <a:ext uri="{FF2B5EF4-FFF2-40B4-BE49-F238E27FC236}">
                <a16:creationId xmlns:a16="http://schemas.microsoft.com/office/drawing/2014/main" id="{451EA89E-F7CE-04F0-8E6C-448F5A124E3E}"/>
              </a:ext>
            </a:extLst>
          </p:cNvPr>
          <p:cNvSpPr txBox="1">
            <a:spLocks/>
          </p:cNvSpPr>
          <p:nvPr/>
        </p:nvSpPr>
        <p:spPr>
          <a:xfrm>
            <a:off x="-1186008" y="-518893"/>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01</a:t>
            </a:r>
          </a:p>
        </p:txBody>
      </p:sp>
      <p:grpSp>
        <p:nvGrpSpPr>
          <p:cNvPr id="58" name="Google Shape;1048;p66">
            <a:extLst>
              <a:ext uri="{FF2B5EF4-FFF2-40B4-BE49-F238E27FC236}">
                <a16:creationId xmlns:a16="http://schemas.microsoft.com/office/drawing/2014/main" id="{AC322F94-6274-1065-1926-544F9727BF4B}"/>
              </a:ext>
            </a:extLst>
          </p:cNvPr>
          <p:cNvGrpSpPr/>
          <p:nvPr/>
        </p:nvGrpSpPr>
        <p:grpSpPr>
          <a:xfrm flipH="1">
            <a:off x="-483856" y="-440336"/>
            <a:ext cx="337856" cy="93999"/>
            <a:chOff x="5963614" y="809024"/>
            <a:chExt cx="339690" cy="94500"/>
          </a:xfrm>
        </p:grpSpPr>
        <p:sp>
          <p:nvSpPr>
            <p:cNvPr id="59" name="Google Shape;1049;p66">
              <a:extLst>
                <a:ext uri="{FF2B5EF4-FFF2-40B4-BE49-F238E27FC236}">
                  <a16:creationId xmlns:a16="http://schemas.microsoft.com/office/drawing/2014/main" id="{C83CB275-48BB-A3E7-043E-E85FB84B1ED7}"/>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50;p66">
              <a:extLst>
                <a:ext uri="{FF2B5EF4-FFF2-40B4-BE49-F238E27FC236}">
                  <a16:creationId xmlns:a16="http://schemas.microsoft.com/office/drawing/2014/main" id="{3F55A9A7-D0F6-D858-DAD6-B2C3BCCC2033}"/>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60;p66">
            <a:extLst>
              <a:ext uri="{FF2B5EF4-FFF2-40B4-BE49-F238E27FC236}">
                <a16:creationId xmlns:a16="http://schemas.microsoft.com/office/drawing/2014/main" id="{99258891-AB9D-BE32-E1FD-068E128E7D31}"/>
              </a:ext>
            </a:extLst>
          </p:cNvPr>
          <p:cNvGrpSpPr/>
          <p:nvPr/>
        </p:nvGrpSpPr>
        <p:grpSpPr>
          <a:xfrm flipH="1">
            <a:off x="3607374" y="6910684"/>
            <a:ext cx="337856" cy="93999"/>
            <a:chOff x="5963614" y="809024"/>
            <a:chExt cx="339690" cy="94500"/>
          </a:xfrm>
        </p:grpSpPr>
        <p:sp>
          <p:nvSpPr>
            <p:cNvPr id="1095" name="Google Shape;1061;p66">
              <a:extLst>
                <a:ext uri="{FF2B5EF4-FFF2-40B4-BE49-F238E27FC236}">
                  <a16:creationId xmlns:a16="http://schemas.microsoft.com/office/drawing/2014/main" id="{2D8BBF65-68F7-60CB-9CF0-EAD64A4C1F48}"/>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62;p66">
              <a:extLst>
                <a:ext uri="{FF2B5EF4-FFF2-40B4-BE49-F238E27FC236}">
                  <a16:creationId xmlns:a16="http://schemas.microsoft.com/office/drawing/2014/main" id="{FD756D0C-14BB-3DB1-92F9-4DADB7ECBE89}"/>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1" name="Picture 1100" descr="A close-up of a circuit board&#10;&#10;Description automatically generated">
            <a:extLst>
              <a:ext uri="{FF2B5EF4-FFF2-40B4-BE49-F238E27FC236}">
                <a16:creationId xmlns:a16="http://schemas.microsoft.com/office/drawing/2014/main" id="{4217A50C-D82B-A47B-0FA2-E9A5D87B9409}"/>
              </a:ext>
            </a:extLst>
          </p:cNvPr>
          <p:cNvPicPr>
            <a:picLocks noChangeAspect="1"/>
          </p:cNvPicPr>
          <p:nvPr/>
        </p:nvPicPr>
        <p:blipFill>
          <a:blip r:embed="rId4"/>
          <a:stretch>
            <a:fillRect/>
          </a:stretch>
        </p:blipFill>
        <p:spPr>
          <a:xfrm rot="16200000">
            <a:off x="2147534" y="-1144426"/>
            <a:ext cx="659962" cy="1288603"/>
          </a:xfrm>
          <a:prstGeom prst="rect">
            <a:avLst/>
          </a:prstGeom>
        </p:spPr>
      </p:pic>
      <p:pic>
        <p:nvPicPr>
          <p:cNvPr id="1107" name="Picture 1106" descr="A close-up of a white object&#10;&#10;Description automatically generated">
            <a:extLst>
              <a:ext uri="{FF2B5EF4-FFF2-40B4-BE49-F238E27FC236}">
                <a16:creationId xmlns:a16="http://schemas.microsoft.com/office/drawing/2014/main" id="{C7C968CF-A106-9617-2C02-DE7D5B514FD1}"/>
              </a:ext>
            </a:extLst>
          </p:cNvPr>
          <p:cNvPicPr>
            <a:picLocks noChangeAspect="1"/>
          </p:cNvPicPr>
          <p:nvPr/>
        </p:nvPicPr>
        <p:blipFill>
          <a:blip r:embed="rId5"/>
          <a:stretch>
            <a:fillRect/>
          </a:stretch>
        </p:blipFill>
        <p:spPr>
          <a:xfrm>
            <a:off x="4368414" y="7046840"/>
            <a:ext cx="843885" cy="722456"/>
          </a:xfrm>
          <a:prstGeom prst="rect">
            <a:avLst/>
          </a:prstGeom>
        </p:spPr>
      </p:pic>
      <p:pic>
        <p:nvPicPr>
          <p:cNvPr id="3" name="Picture 2" descr="A close-up of a circuit board&#10;&#10;Description automatically generated">
            <a:extLst>
              <a:ext uri="{FF2B5EF4-FFF2-40B4-BE49-F238E27FC236}">
                <a16:creationId xmlns:a16="http://schemas.microsoft.com/office/drawing/2014/main" id="{76E51B8D-F31A-4DD9-8792-E152E828E18B}"/>
              </a:ext>
            </a:extLst>
          </p:cNvPr>
          <p:cNvPicPr>
            <a:picLocks noChangeAspect="1"/>
          </p:cNvPicPr>
          <p:nvPr/>
        </p:nvPicPr>
        <p:blipFill>
          <a:blip r:embed="rId6"/>
          <a:stretch>
            <a:fillRect/>
          </a:stretch>
        </p:blipFill>
        <p:spPr>
          <a:xfrm>
            <a:off x="9224570" y="4684499"/>
            <a:ext cx="2574108" cy="165615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AAE3ACD3-9F97-4563-23E7-9548CD91B344}"/>
              </a:ext>
            </a:extLst>
          </p:cNvPr>
          <p:cNvPicPr>
            <a:picLocks noChangeAspect="1"/>
          </p:cNvPicPr>
          <p:nvPr/>
        </p:nvPicPr>
        <p:blipFill rotWithShape="1">
          <a:blip r:embed="rId7"/>
          <a:srcRect l="5972" t="55441" r="6659" b="3872"/>
          <a:stretch/>
        </p:blipFill>
        <p:spPr>
          <a:xfrm>
            <a:off x="870176" y="837479"/>
            <a:ext cx="5380569" cy="3167593"/>
          </a:xfrm>
          <a:prstGeom prst="rect">
            <a:avLst/>
          </a:prstGeom>
        </p:spPr>
      </p:pic>
      <p:sp>
        <p:nvSpPr>
          <p:cNvPr id="6" name="Google Shape;1124;p68">
            <a:extLst>
              <a:ext uri="{FF2B5EF4-FFF2-40B4-BE49-F238E27FC236}">
                <a16:creationId xmlns:a16="http://schemas.microsoft.com/office/drawing/2014/main" id="{24467145-8D48-F5F5-2AB2-44CF77E54BED}"/>
              </a:ext>
            </a:extLst>
          </p:cNvPr>
          <p:cNvSpPr/>
          <p:nvPr/>
        </p:nvSpPr>
        <p:spPr>
          <a:xfrm>
            <a:off x="3607374" y="345946"/>
            <a:ext cx="1961044" cy="331407"/>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23;p68">
            <a:extLst>
              <a:ext uri="{FF2B5EF4-FFF2-40B4-BE49-F238E27FC236}">
                <a16:creationId xmlns:a16="http://schemas.microsoft.com/office/drawing/2014/main" id="{65E023FE-CB7C-06D8-81C5-68DD3EC76F38}"/>
              </a:ext>
            </a:extLst>
          </p:cNvPr>
          <p:cNvSpPr txBox="1">
            <a:spLocks noGrp="1"/>
          </p:cNvSpPr>
          <p:nvPr>
            <p:ph type="subTitle" idx="1"/>
          </p:nvPr>
        </p:nvSpPr>
        <p:spPr>
          <a:xfrm>
            <a:off x="3885317" y="357254"/>
            <a:ext cx="1405158" cy="297051"/>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dirty="0"/>
              <a:t>ESP32 Sender</a:t>
            </a:r>
          </a:p>
        </p:txBody>
      </p:sp>
    </p:spTree>
    <p:extLst>
      <p:ext uri="{BB962C8B-B14F-4D97-AF65-F5344CB8AC3E}">
        <p14:creationId xmlns:p14="http://schemas.microsoft.com/office/powerpoint/2010/main" val="2714157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9541648" y="1760895"/>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rot="19470676" flipH="1">
            <a:off x="-1223335" y="222817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763627" y="714355"/>
            <a:ext cx="7704000" cy="3953103"/>
          </a:xfrm>
          <a:prstGeom prst="roundRect">
            <a:avLst>
              <a:gd name="adj" fmla="val 5229"/>
            </a:avLst>
          </a:pr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5" name="Google Shape;1125;p68"/>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p:cNvGrpSpPr/>
          <p:nvPr/>
        </p:nvGrpSpPr>
        <p:grpSpPr>
          <a:xfrm>
            <a:off x="-1151555" y="4247685"/>
            <a:ext cx="627083" cy="436814"/>
            <a:chOff x="5779976" y="1418876"/>
            <a:chExt cx="421200" cy="293400"/>
          </a:xfrm>
        </p:grpSpPr>
        <p:sp>
          <p:nvSpPr>
            <p:cNvPr id="1127" name="Google Shape;1127;p6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p:cNvGrpSpPr/>
          <p:nvPr/>
        </p:nvGrpSpPr>
        <p:grpSpPr>
          <a:xfrm>
            <a:off x="-1236650" y="1042545"/>
            <a:ext cx="891300" cy="486300"/>
            <a:chOff x="6930163" y="1358338"/>
            <a:chExt cx="891300" cy="486300"/>
          </a:xfrm>
        </p:grpSpPr>
        <p:sp>
          <p:nvSpPr>
            <p:cNvPr id="1130" name="Google Shape;1130;p68"/>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314928" y="3576771"/>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904" y="115613"/>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9816091" y="0"/>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rot="5400000">
            <a:off x="7649140" y="3092875"/>
            <a:ext cx="2008800" cy="146100"/>
            <a:chOff x="847125" y="3296850"/>
            <a:chExt cx="2008800" cy="146100"/>
          </a:xfrm>
        </p:grpSpPr>
        <p:sp>
          <p:nvSpPr>
            <p:cNvPr id="1140" name="Google Shape;1140;p68"/>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878209" y="3322949"/>
              <a:ext cx="429322" cy="93999"/>
              <a:chOff x="5795037" y="809024"/>
              <a:chExt cx="431653" cy="94500"/>
            </a:xfrm>
          </p:grpSpPr>
          <p:sp>
            <p:nvSpPr>
              <p:cNvPr id="1142" name="Google Shape;1142;p6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54C673AB-E9B7-7A4E-3E9E-0756A40B961D}"/>
              </a:ext>
            </a:extLst>
          </p:cNvPr>
          <p:cNvSpPr txBox="1">
            <a:spLocks/>
          </p:cNvSpPr>
          <p:nvPr/>
        </p:nvSpPr>
        <p:spPr>
          <a:xfrm>
            <a:off x="44564" y="-592584"/>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1800" b="1" dirty="0">
                <a:solidFill>
                  <a:schemeClr val="bg1"/>
                </a:solidFill>
              </a:rPr>
              <a:t>Project: DC Motor Control with Motion Sensor Through ESP32</a:t>
            </a:r>
          </a:p>
        </p:txBody>
      </p:sp>
      <p:sp>
        <p:nvSpPr>
          <p:cNvPr id="41" name="Google Shape;1030;p66">
            <a:hlinkClick r:id="" action="ppaction://noaction"/>
            <a:extLst>
              <a:ext uri="{FF2B5EF4-FFF2-40B4-BE49-F238E27FC236}">
                <a16:creationId xmlns:a16="http://schemas.microsoft.com/office/drawing/2014/main" id="{B65BB3CE-3393-4EC4-5A2F-1E79B4F0F3BA}"/>
              </a:ext>
            </a:extLst>
          </p:cNvPr>
          <p:cNvSpPr txBox="1">
            <a:spLocks/>
          </p:cNvSpPr>
          <p:nvPr/>
        </p:nvSpPr>
        <p:spPr>
          <a:xfrm>
            <a:off x="2857422"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05</a:t>
            </a:r>
          </a:p>
        </p:txBody>
      </p:sp>
      <p:sp>
        <p:nvSpPr>
          <p:cNvPr id="43" name="Google Shape;1032;p66">
            <a:hlinkClick r:id="" action="ppaction://noaction"/>
            <a:extLst>
              <a:ext uri="{FF2B5EF4-FFF2-40B4-BE49-F238E27FC236}">
                <a16:creationId xmlns:a16="http://schemas.microsoft.com/office/drawing/2014/main" id="{9D24DA17-9A12-7F43-71BA-6F337E6527DD}"/>
              </a:ext>
            </a:extLst>
          </p:cNvPr>
          <p:cNvSpPr txBox="1">
            <a:spLocks/>
          </p:cNvSpPr>
          <p:nvPr/>
        </p:nvSpPr>
        <p:spPr>
          <a:xfrm>
            <a:off x="337397"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DC Motor</a:t>
            </a:r>
          </a:p>
        </p:txBody>
      </p:sp>
      <p:sp>
        <p:nvSpPr>
          <p:cNvPr id="46" name="Google Shape;1035;p66">
            <a:hlinkClick r:id="" action="ppaction://noaction"/>
            <a:extLst>
              <a:ext uri="{FF2B5EF4-FFF2-40B4-BE49-F238E27FC236}">
                <a16:creationId xmlns:a16="http://schemas.microsoft.com/office/drawing/2014/main" id="{97991224-CBC5-B47D-287E-734AF371FAAF}"/>
              </a:ext>
            </a:extLst>
          </p:cNvPr>
          <p:cNvSpPr txBox="1">
            <a:spLocks/>
          </p:cNvSpPr>
          <p:nvPr/>
        </p:nvSpPr>
        <p:spPr>
          <a:xfrm>
            <a:off x="-97033" y="-518893"/>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ESP32 board</a:t>
            </a:r>
          </a:p>
        </p:txBody>
      </p:sp>
      <p:sp>
        <p:nvSpPr>
          <p:cNvPr id="47" name="Google Shape;1036;p66">
            <a:hlinkClick r:id="" action="ppaction://noaction"/>
            <a:extLst>
              <a:ext uri="{FF2B5EF4-FFF2-40B4-BE49-F238E27FC236}">
                <a16:creationId xmlns:a16="http://schemas.microsoft.com/office/drawing/2014/main" id="{5C58D1B7-B466-8DE1-502B-6AF416534CD2}"/>
              </a:ext>
            </a:extLst>
          </p:cNvPr>
          <p:cNvSpPr txBox="1">
            <a:spLocks/>
          </p:cNvSpPr>
          <p:nvPr/>
        </p:nvSpPr>
        <p:spPr>
          <a:xfrm>
            <a:off x="3945245"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PIR Motion Sensor</a:t>
            </a:r>
          </a:p>
        </p:txBody>
      </p:sp>
      <p:sp>
        <p:nvSpPr>
          <p:cNvPr id="57" name="Google Shape;1047;p66">
            <a:hlinkClick r:id="" action="ppaction://noaction"/>
            <a:extLst>
              <a:ext uri="{FF2B5EF4-FFF2-40B4-BE49-F238E27FC236}">
                <a16:creationId xmlns:a16="http://schemas.microsoft.com/office/drawing/2014/main" id="{451EA89E-F7CE-04F0-8E6C-448F5A124E3E}"/>
              </a:ext>
            </a:extLst>
          </p:cNvPr>
          <p:cNvSpPr txBox="1">
            <a:spLocks/>
          </p:cNvSpPr>
          <p:nvPr/>
        </p:nvSpPr>
        <p:spPr>
          <a:xfrm>
            <a:off x="-1186008" y="-518893"/>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01</a:t>
            </a:r>
          </a:p>
        </p:txBody>
      </p:sp>
      <p:grpSp>
        <p:nvGrpSpPr>
          <p:cNvPr id="58" name="Google Shape;1048;p66">
            <a:extLst>
              <a:ext uri="{FF2B5EF4-FFF2-40B4-BE49-F238E27FC236}">
                <a16:creationId xmlns:a16="http://schemas.microsoft.com/office/drawing/2014/main" id="{AC322F94-6274-1065-1926-544F9727BF4B}"/>
              </a:ext>
            </a:extLst>
          </p:cNvPr>
          <p:cNvGrpSpPr/>
          <p:nvPr/>
        </p:nvGrpSpPr>
        <p:grpSpPr>
          <a:xfrm flipH="1">
            <a:off x="-483856" y="-440336"/>
            <a:ext cx="337856" cy="93999"/>
            <a:chOff x="5963614" y="809024"/>
            <a:chExt cx="339690" cy="94500"/>
          </a:xfrm>
        </p:grpSpPr>
        <p:sp>
          <p:nvSpPr>
            <p:cNvPr id="59" name="Google Shape;1049;p66">
              <a:extLst>
                <a:ext uri="{FF2B5EF4-FFF2-40B4-BE49-F238E27FC236}">
                  <a16:creationId xmlns:a16="http://schemas.microsoft.com/office/drawing/2014/main" id="{C83CB275-48BB-A3E7-043E-E85FB84B1ED7}"/>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50;p66">
              <a:extLst>
                <a:ext uri="{FF2B5EF4-FFF2-40B4-BE49-F238E27FC236}">
                  <a16:creationId xmlns:a16="http://schemas.microsoft.com/office/drawing/2014/main" id="{3F55A9A7-D0F6-D858-DAD6-B2C3BCCC2033}"/>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60;p66">
            <a:extLst>
              <a:ext uri="{FF2B5EF4-FFF2-40B4-BE49-F238E27FC236}">
                <a16:creationId xmlns:a16="http://schemas.microsoft.com/office/drawing/2014/main" id="{99258891-AB9D-BE32-E1FD-068E128E7D31}"/>
              </a:ext>
            </a:extLst>
          </p:cNvPr>
          <p:cNvGrpSpPr/>
          <p:nvPr/>
        </p:nvGrpSpPr>
        <p:grpSpPr>
          <a:xfrm flipH="1">
            <a:off x="3607374" y="6910684"/>
            <a:ext cx="337856" cy="93999"/>
            <a:chOff x="5963614" y="809024"/>
            <a:chExt cx="339690" cy="94500"/>
          </a:xfrm>
        </p:grpSpPr>
        <p:sp>
          <p:nvSpPr>
            <p:cNvPr id="1095" name="Google Shape;1061;p66">
              <a:extLst>
                <a:ext uri="{FF2B5EF4-FFF2-40B4-BE49-F238E27FC236}">
                  <a16:creationId xmlns:a16="http://schemas.microsoft.com/office/drawing/2014/main" id="{2D8BBF65-68F7-60CB-9CF0-EAD64A4C1F48}"/>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62;p66">
              <a:extLst>
                <a:ext uri="{FF2B5EF4-FFF2-40B4-BE49-F238E27FC236}">
                  <a16:creationId xmlns:a16="http://schemas.microsoft.com/office/drawing/2014/main" id="{FD756D0C-14BB-3DB1-92F9-4DADB7ECBE89}"/>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1" name="Picture 1100" descr="A close-up of a circuit board&#10;&#10;Description automatically generated">
            <a:extLst>
              <a:ext uri="{FF2B5EF4-FFF2-40B4-BE49-F238E27FC236}">
                <a16:creationId xmlns:a16="http://schemas.microsoft.com/office/drawing/2014/main" id="{4217A50C-D82B-A47B-0FA2-E9A5D87B9409}"/>
              </a:ext>
            </a:extLst>
          </p:cNvPr>
          <p:cNvPicPr>
            <a:picLocks noChangeAspect="1"/>
          </p:cNvPicPr>
          <p:nvPr/>
        </p:nvPicPr>
        <p:blipFill>
          <a:blip r:embed="rId4"/>
          <a:stretch>
            <a:fillRect/>
          </a:stretch>
        </p:blipFill>
        <p:spPr>
          <a:xfrm rot="16200000">
            <a:off x="2147534" y="-1144426"/>
            <a:ext cx="659962" cy="1288603"/>
          </a:xfrm>
          <a:prstGeom prst="rect">
            <a:avLst/>
          </a:prstGeom>
        </p:spPr>
      </p:pic>
      <p:pic>
        <p:nvPicPr>
          <p:cNvPr id="1107" name="Picture 1106" descr="A close-up of a white object&#10;&#10;Description automatically generated">
            <a:extLst>
              <a:ext uri="{FF2B5EF4-FFF2-40B4-BE49-F238E27FC236}">
                <a16:creationId xmlns:a16="http://schemas.microsoft.com/office/drawing/2014/main" id="{C7C968CF-A106-9617-2C02-DE7D5B514FD1}"/>
              </a:ext>
            </a:extLst>
          </p:cNvPr>
          <p:cNvPicPr>
            <a:picLocks noChangeAspect="1"/>
          </p:cNvPicPr>
          <p:nvPr/>
        </p:nvPicPr>
        <p:blipFill>
          <a:blip r:embed="rId5"/>
          <a:stretch>
            <a:fillRect/>
          </a:stretch>
        </p:blipFill>
        <p:spPr>
          <a:xfrm>
            <a:off x="4368414" y="7046840"/>
            <a:ext cx="843885" cy="722456"/>
          </a:xfrm>
          <a:prstGeom prst="rect">
            <a:avLst/>
          </a:prstGeom>
        </p:spPr>
      </p:pic>
      <p:pic>
        <p:nvPicPr>
          <p:cNvPr id="3" name="Picture 2" descr="A close-up of a circuit board&#10;&#10;Description automatically generated">
            <a:extLst>
              <a:ext uri="{FF2B5EF4-FFF2-40B4-BE49-F238E27FC236}">
                <a16:creationId xmlns:a16="http://schemas.microsoft.com/office/drawing/2014/main" id="{76E51B8D-F31A-4DD9-8792-E152E828E18B}"/>
              </a:ext>
            </a:extLst>
          </p:cNvPr>
          <p:cNvPicPr>
            <a:picLocks noChangeAspect="1"/>
          </p:cNvPicPr>
          <p:nvPr/>
        </p:nvPicPr>
        <p:blipFill>
          <a:blip r:embed="rId6"/>
          <a:stretch>
            <a:fillRect/>
          </a:stretch>
        </p:blipFill>
        <p:spPr>
          <a:xfrm>
            <a:off x="9224570" y="4684499"/>
            <a:ext cx="2574108" cy="1656150"/>
          </a:xfrm>
          <a:prstGeom prst="rect">
            <a:avLst/>
          </a:prstGeom>
        </p:spPr>
      </p:pic>
      <p:sp>
        <p:nvSpPr>
          <p:cNvPr id="6" name="Google Shape;1124;p68">
            <a:extLst>
              <a:ext uri="{FF2B5EF4-FFF2-40B4-BE49-F238E27FC236}">
                <a16:creationId xmlns:a16="http://schemas.microsoft.com/office/drawing/2014/main" id="{24467145-8D48-F5F5-2AB2-44CF77E54BED}"/>
              </a:ext>
            </a:extLst>
          </p:cNvPr>
          <p:cNvSpPr/>
          <p:nvPr/>
        </p:nvSpPr>
        <p:spPr>
          <a:xfrm>
            <a:off x="3607374" y="345946"/>
            <a:ext cx="1961044" cy="331407"/>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23;p68">
            <a:extLst>
              <a:ext uri="{FF2B5EF4-FFF2-40B4-BE49-F238E27FC236}">
                <a16:creationId xmlns:a16="http://schemas.microsoft.com/office/drawing/2014/main" id="{65E023FE-CB7C-06D8-81C5-68DD3EC76F38}"/>
              </a:ext>
            </a:extLst>
          </p:cNvPr>
          <p:cNvSpPr txBox="1">
            <a:spLocks noGrp="1"/>
          </p:cNvSpPr>
          <p:nvPr>
            <p:ph type="subTitle" idx="1"/>
          </p:nvPr>
        </p:nvSpPr>
        <p:spPr>
          <a:xfrm>
            <a:off x="3885316" y="357254"/>
            <a:ext cx="1540123" cy="320099"/>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dirty="0"/>
              <a:t>ESP32 Receiver</a:t>
            </a:r>
          </a:p>
        </p:txBody>
      </p:sp>
      <p:pic>
        <p:nvPicPr>
          <p:cNvPr id="8" name="Picture 7" descr="A screenshot of a computer&#10;&#10;Description automatically generated">
            <a:extLst>
              <a:ext uri="{FF2B5EF4-FFF2-40B4-BE49-F238E27FC236}">
                <a16:creationId xmlns:a16="http://schemas.microsoft.com/office/drawing/2014/main" id="{47A836E1-78E0-B93F-E6DA-A60E3581E166}"/>
              </a:ext>
            </a:extLst>
          </p:cNvPr>
          <p:cNvPicPr>
            <a:picLocks noChangeAspect="1"/>
          </p:cNvPicPr>
          <p:nvPr/>
        </p:nvPicPr>
        <p:blipFill rotWithShape="1">
          <a:blip r:embed="rId7"/>
          <a:srcRect l="7691" t="6076" r="11054" b="51998"/>
          <a:stretch/>
        </p:blipFill>
        <p:spPr>
          <a:xfrm>
            <a:off x="942748" y="874754"/>
            <a:ext cx="3857851" cy="3734976"/>
          </a:xfrm>
          <a:prstGeom prst="rect">
            <a:avLst/>
          </a:prstGeom>
        </p:spPr>
      </p:pic>
    </p:spTree>
    <p:extLst>
      <p:ext uri="{BB962C8B-B14F-4D97-AF65-F5344CB8AC3E}">
        <p14:creationId xmlns:p14="http://schemas.microsoft.com/office/powerpoint/2010/main" val="4193960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9541648" y="1760895"/>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rot="19470676" flipH="1">
            <a:off x="-1223335" y="222817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763627" y="714355"/>
            <a:ext cx="7704000" cy="3953103"/>
          </a:xfrm>
          <a:prstGeom prst="roundRect">
            <a:avLst>
              <a:gd name="adj" fmla="val 5229"/>
            </a:avLst>
          </a:pr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5" name="Google Shape;1125;p68"/>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p:cNvGrpSpPr/>
          <p:nvPr/>
        </p:nvGrpSpPr>
        <p:grpSpPr>
          <a:xfrm>
            <a:off x="-1151555" y="4247685"/>
            <a:ext cx="627083" cy="436814"/>
            <a:chOff x="5779976" y="1418876"/>
            <a:chExt cx="421200" cy="293400"/>
          </a:xfrm>
        </p:grpSpPr>
        <p:sp>
          <p:nvSpPr>
            <p:cNvPr id="1127" name="Google Shape;1127;p6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p:cNvGrpSpPr/>
          <p:nvPr/>
        </p:nvGrpSpPr>
        <p:grpSpPr>
          <a:xfrm>
            <a:off x="-1236650" y="1042545"/>
            <a:ext cx="891300" cy="486300"/>
            <a:chOff x="6930163" y="1358338"/>
            <a:chExt cx="891300" cy="486300"/>
          </a:xfrm>
        </p:grpSpPr>
        <p:sp>
          <p:nvSpPr>
            <p:cNvPr id="1130" name="Google Shape;1130;p68"/>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314928" y="3576771"/>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904" y="115613"/>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9816091" y="0"/>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rot="5400000">
            <a:off x="7649140" y="3092875"/>
            <a:ext cx="2008800" cy="146100"/>
            <a:chOff x="847125" y="3296850"/>
            <a:chExt cx="2008800" cy="146100"/>
          </a:xfrm>
        </p:grpSpPr>
        <p:sp>
          <p:nvSpPr>
            <p:cNvPr id="1140" name="Google Shape;1140;p68"/>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878209" y="3322949"/>
              <a:ext cx="429322" cy="93999"/>
              <a:chOff x="5795037" y="809024"/>
              <a:chExt cx="431653" cy="94500"/>
            </a:xfrm>
          </p:grpSpPr>
          <p:sp>
            <p:nvSpPr>
              <p:cNvPr id="1142" name="Google Shape;1142;p6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54C673AB-E9B7-7A4E-3E9E-0756A40B961D}"/>
              </a:ext>
            </a:extLst>
          </p:cNvPr>
          <p:cNvSpPr txBox="1">
            <a:spLocks/>
          </p:cNvSpPr>
          <p:nvPr/>
        </p:nvSpPr>
        <p:spPr>
          <a:xfrm>
            <a:off x="44564" y="-592584"/>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1800" b="1" dirty="0">
                <a:solidFill>
                  <a:schemeClr val="bg1"/>
                </a:solidFill>
              </a:rPr>
              <a:t>Project: DC Motor Control with Motion Sensor Through ESP32</a:t>
            </a:r>
          </a:p>
        </p:txBody>
      </p:sp>
      <p:sp>
        <p:nvSpPr>
          <p:cNvPr id="41" name="Google Shape;1030;p66">
            <a:hlinkClick r:id="" action="ppaction://noaction"/>
            <a:extLst>
              <a:ext uri="{FF2B5EF4-FFF2-40B4-BE49-F238E27FC236}">
                <a16:creationId xmlns:a16="http://schemas.microsoft.com/office/drawing/2014/main" id="{B65BB3CE-3393-4EC4-5A2F-1E79B4F0F3BA}"/>
              </a:ext>
            </a:extLst>
          </p:cNvPr>
          <p:cNvSpPr txBox="1">
            <a:spLocks/>
          </p:cNvSpPr>
          <p:nvPr/>
        </p:nvSpPr>
        <p:spPr>
          <a:xfrm>
            <a:off x="2857422"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05</a:t>
            </a:r>
          </a:p>
        </p:txBody>
      </p:sp>
      <p:sp>
        <p:nvSpPr>
          <p:cNvPr id="43" name="Google Shape;1032;p66">
            <a:hlinkClick r:id="" action="ppaction://noaction"/>
            <a:extLst>
              <a:ext uri="{FF2B5EF4-FFF2-40B4-BE49-F238E27FC236}">
                <a16:creationId xmlns:a16="http://schemas.microsoft.com/office/drawing/2014/main" id="{9D24DA17-9A12-7F43-71BA-6F337E6527DD}"/>
              </a:ext>
            </a:extLst>
          </p:cNvPr>
          <p:cNvSpPr txBox="1">
            <a:spLocks/>
          </p:cNvSpPr>
          <p:nvPr/>
        </p:nvSpPr>
        <p:spPr>
          <a:xfrm>
            <a:off x="337397"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DC Motor</a:t>
            </a:r>
          </a:p>
        </p:txBody>
      </p:sp>
      <p:sp>
        <p:nvSpPr>
          <p:cNvPr id="46" name="Google Shape;1035;p66">
            <a:hlinkClick r:id="" action="ppaction://noaction"/>
            <a:extLst>
              <a:ext uri="{FF2B5EF4-FFF2-40B4-BE49-F238E27FC236}">
                <a16:creationId xmlns:a16="http://schemas.microsoft.com/office/drawing/2014/main" id="{97991224-CBC5-B47D-287E-734AF371FAAF}"/>
              </a:ext>
            </a:extLst>
          </p:cNvPr>
          <p:cNvSpPr txBox="1">
            <a:spLocks/>
          </p:cNvSpPr>
          <p:nvPr/>
        </p:nvSpPr>
        <p:spPr>
          <a:xfrm>
            <a:off x="-97033" y="-518893"/>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ESP32 board</a:t>
            </a:r>
          </a:p>
        </p:txBody>
      </p:sp>
      <p:sp>
        <p:nvSpPr>
          <p:cNvPr id="47" name="Google Shape;1036;p66">
            <a:hlinkClick r:id="" action="ppaction://noaction"/>
            <a:extLst>
              <a:ext uri="{FF2B5EF4-FFF2-40B4-BE49-F238E27FC236}">
                <a16:creationId xmlns:a16="http://schemas.microsoft.com/office/drawing/2014/main" id="{5C58D1B7-B466-8DE1-502B-6AF416534CD2}"/>
              </a:ext>
            </a:extLst>
          </p:cNvPr>
          <p:cNvSpPr txBox="1">
            <a:spLocks/>
          </p:cNvSpPr>
          <p:nvPr/>
        </p:nvSpPr>
        <p:spPr>
          <a:xfrm>
            <a:off x="3945245"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PIR Motion Sensor</a:t>
            </a:r>
          </a:p>
        </p:txBody>
      </p:sp>
      <p:sp>
        <p:nvSpPr>
          <p:cNvPr id="57" name="Google Shape;1047;p66">
            <a:hlinkClick r:id="" action="ppaction://noaction"/>
            <a:extLst>
              <a:ext uri="{FF2B5EF4-FFF2-40B4-BE49-F238E27FC236}">
                <a16:creationId xmlns:a16="http://schemas.microsoft.com/office/drawing/2014/main" id="{451EA89E-F7CE-04F0-8E6C-448F5A124E3E}"/>
              </a:ext>
            </a:extLst>
          </p:cNvPr>
          <p:cNvSpPr txBox="1">
            <a:spLocks/>
          </p:cNvSpPr>
          <p:nvPr/>
        </p:nvSpPr>
        <p:spPr>
          <a:xfrm>
            <a:off x="-1186008" y="-518893"/>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01</a:t>
            </a:r>
          </a:p>
        </p:txBody>
      </p:sp>
      <p:grpSp>
        <p:nvGrpSpPr>
          <p:cNvPr id="58" name="Google Shape;1048;p66">
            <a:extLst>
              <a:ext uri="{FF2B5EF4-FFF2-40B4-BE49-F238E27FC236}">
                <a16:creationId xmlns:a16="http://schemas.microsoft.com/office/drawing/2014/main" id="{AC322F94-6274-1065-1926-544F9727BF4B}"/>
              </a:ext>
            </a:extLst>
          </p:cNvPr>
          <p:cNvGrpSpPr/>
          <p:nvPr/>
        </p:nvGrpSpPr>
        <p:grpSpPr>
          <a:xfrm flipH="1">
            <a:off x="-483856" y="-440336"/>
            <a:ext cx="337856" cy="93999"/>
            <a:chOff x="5963614" y="809024"/>
            <a:chExt cx="339690" cy="94500"/>
          </a:xfrm>
        </p:grpSpPr>
        <p:sp>
          <p:nvSpPr>
            <p:cNvPr id="59" name="Google Shape;1049;p66">
              <a:extLst>
                <a:ext uri="{FF2B5EF4-FFF2-40B4-BE49-F238E27FC236}">
                  <a16:creationId xmlns:a16="http://schemas.microsoft.com/office/drawing/2014/main" id="{C83CB275-48BB-A3E7-043E-E85FB84B1ED7}"/>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50;p66">
              <a:extLst>
                <a:ext uri="{FF2B5EF4-FFF2-40B4-BE49-F238E27FC236}">
                  <a16:creationId xmlns:a16="http://schemas.microsoft.com/office/drawing/2014/main" id="{3F55A9A7-D0F6-D858-DAD6-B2C3BCCC2033}"/>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60;p66">
            <a:extLst>
              <a:ext uri="{FF2B5EF4-FFF2-40B4-BE49-F238E27FC236}">
                <a16:creationId xmlns:a16="http://schemas.microsoft.com/office/drawing/2014/main" id="{99258891-AB9D-BE32-E1FD-068E128E7D31}"/>
              </a:ext>
            </a:extLst>
          </p:cNvPr>
          <p:cNvGrpSpPr/>
          <p:nvPr/>
        </p:nvGrpSpPr>
        <p:grpSpPr>
          <a:xfrm flipH="1">
            <a:off x="3607374" y="6910684"/>
            <a:ext cx="337856" cy="93999"/>
            <a:chOff x="5963614" y="809024"/>
            <a:chExt cx="339690" cy="94500"/>
          </a:xfrm>
        </p:grpSpPr>
        <p:sp>
          <p:nvSpPr>
            <p:cNvPr id="1095" name="Google Shape;1061;p66">
              <a:extLst>
                <a:ext uri="{FF2B5EF4-FFF2-40B4-BE49-F238E27FC236}">
                  <a16:creationId xmlns:a16="http://schemas.microsoft.com/office/drawing/2014/main" id="{2D8BBF65-68F7-60CB-9CF0-EAD64A4C1F48}"/>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62;p66">
              <a:extLst>
                <a:ext uri="{FF2B5EF4-FFF2-40B4-BE49-F238E27FC236}">
                  <a16:creationId xmlns:a16="http://schemas.microsoft.com/office/drawing/2014/main" id="{FD756D0C-14BB-3DB1-92F9-4DADB7ECBE89}"/>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1" name="Picture 1100" descr="A close-up of a circuit board&#10;&#10;Description automatically generated">
            <a:extLst>
              <a:ext uri="{FF2B5EF4-FFF2-40B4-BE49-F238E27FC236}">
                <a16:creationId xmlns:a16="http://schemas.microsoft.com/office/drawing/2014/main" id="{4217A50C-D82B-A47B-0FA2-E9A5D87B9409}"/>
              </a:ext>
            </a:extLst>
          </p:cNvPr>
          <p:cNvPicPr>
            <a:picLocks noChangeAspect="1"/>
          </p:cNvPicPr>
          <p:nvPr/>
        </p:nvPicPr>
        <p:blipFill>
          <a:blip r:embed="rId4"/>
          <a:stretch>
            <a:fillRect/>
          </a:stretch>
        </p:blipFill>
        <p:spPr>
          <a:xfrm rot="16200000">
            <a:off x="2147534" y="-1144426"/>
            <a:ext cx="659962" cy="1288603"/>
          </a:xfrm>
          <a:prstGeom prst="rect">
            <a:avLst/>
          </a:prstGeom>
        </p:spPr>
      </p:pic>
      <p:pic>
        <p:nvPicPr>
          <p:cNvPr id="1107" name="Picture 1106" descr="A close-up of a white object&#10;&#10;Description automatically generated">
            <a:extLst>
              <a:ext uri="{FF2B5EF4-FFF2-40B4-BE49-F238E27FC236}">
                <a16:creationId xmlns:a16="http://schemas.microsoft.com/office/drawing/2014/main" id="{C7C968CF-A106-9617-2C02-DE7D5B514FD1}"/>
              </a:ext>
            </a:extLst>
          </p:cNvPr>
          <p:cNvPicPr>
            <a:picLocks noChangeAspect="1"/>
          </p:cNvPicPr>
          <p:nvPr/>
        </p:nvPicPr>
        <p:blipFill>
          <a:blip r:embed="rId5"/>
          <a:stretch>
            <a:fillRect/>
          </a:stretch>
        </p:blipFill>
        <p:spPr>
          <a:xfrm>
            <a:off x="4368414" y="7046840"/>
            <a:ext cx="843885" cy="722456"/>
          </a:xfrm>
          <a:prstGeom prst="rect">
            <a:avLst/>
          </a:prstGeom>
        </p:spPr>
      </p:pic>
      <p:pic>
        <p:nvPicPr>
          <p:cNvPr id="3" name="Picture 2" descr="A close-up of a circuit board&#10;&#10;Description automatically generated">
            <a:extLst>
              <a:ext uri="{FF2B5EF4-FFF2-40B4-BE49-F238E27FC236}">
                <a16:creationId xmlns:a16="http://schemas.microsoft.com/office/drawing/2014/main" id="{76E51B8D-F31A-4DD9-8792-E152E828E18B}"/>
              </a:ext>
            </a:extLst>
          </p:cNvPr>
          <p:cNvPicPr>
            <a:picLocks noChangeAspect="1"/>
          </p:cNvPicPr>
          <p:nvPr/>
        </p:nvPicPr>
        <p:blipFill>
          <a:blip r:embed="rId6"/>
          <a:stretch>
            <a:fillRect/>
          </a:stretch>
        </p:blipFill>
        <p:spPr>
          <a:xfrm>
            <a:off x="9224570" y="4684499"/>
            <a:ext cx="2574108" cy="1656150"/>
          </a:xfrm>
          <a:prstGeom prst="rect">
            <a:avLst/>
          </a:prstGeom>
        </p:spPr>
      </p:pic>
      <p:sp>
        <p:nvSpPr>
          <p:cNvPr id="6" name="Google Shape;1124;p68">
            <a:extLst>
              <a:ext uri="{FF2B5EF4-FFF2-40B4-BE49-F238E27FC236}">
                <a16:creationId xmlns:a16="http://schemas.microsoft.com/office/drawing/2014/main" id="{24467145-8D48-F5F5-2AB2-44CF77E54BED}"/>
              </a:ext>
            </a:extLst>
          </p:cNvPr>
          <p:cNvSpPr/>
          <p:nvPr/>
        </p:nvSpPr>
        <p:spPr>
          <a:xfrm>
            <a:off x="3607374" y="345946"/>
            <a:ext cx="1961044" cy="331407"/>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23;p68">
            <a:extLst>
              <a:ext uri="{FF2B5EF4-FFF2-40B4-BE49-F238E27FC236}">
                <a16:creationId xmlns:a16="http://schemas.microsoft.com/office/drawing/2014/main" id="{65E023FE-CB7C-06D8-81C5-68DD3EC76F38}"/>
              </a:ext>
            </a:extLst>
          </p:cNvPr>
          <p:cNvSpPr txBox="1">
            <a:spLocks noGrp="1"/>
          </p:cNvSpPr>
          <p:nvPr>
            <p:ph type="subTitle" idx="1"/>
          </p:nvPr>
        </p:nvSpPr>
        <p:spPr>
          <a:xfrm>
            <a:off x="3885316" y="357254"/>
            <a:ext cx="1540123" cy="320099"/>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dirty="0"/>
              <a:t>ESP32 Receiver</a:t>
            </a:r>
          </a:p>
        </p:txBody>
      </p:sp>
      <p:pic>
        <p:nvPicPr>
          <p:cNvPr id="8" name="Picture 7" descr="A screenshot of a computer&#10;&#10;Description automatically generated">
            <a:extLst>
              <a:ext uri="{FF2B5EF4-FFF2-40B4-BE49-F238E27FC236}">
                <a16:creationId xmlns:a16="http://schemas.microsoft.com/office/drawing/2014/main" id="{47A836E1-78E0-B93F-E6DA-A60E3581E166}"/>
              </a:ext>
            </a:extLst>
          </p:cNvPr>
          <p:cNvPicPr>
            <a:picLocks noChangeAspect="1"/>
          </p:cNvPicPr>
          <p:nvPr/>
        </p:nvPicPr>
        <p:blipFill rotWithShape="1">
          <a:blip r:embed="rId7"/>
          <a:srcRect l="7342" t="48705" r="7391" b="6115"/>
          <a:stretch/>
        </p:blipFill>
        <p:spPr>
          <a:xfrm>
            <a:off x="942748" y="874754"/>
            <a:ext cx="3766412" cy="3744599"/>
          </a:xfrm>
          <a:prstGeom prst="rect">
            <a:avLst/>
          </a:prstGeom>
        </p:spPr>
      </p:pic>
    </p:spTree>
    <p:extLst>
      <p:ext uri="{BB962C8B-B14F-4D97-AF65-F5344CB8AC3E}">
        <p14:creationId xmlns:p14="http://schemas.microsoft.com/office/powerpoint/2010/main" val="2791333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68"/>
        <p:cNvGrpSpPr/>
        <p:nvPr/>
      </p:nvGrpSpPr>
      <p:grpSpPr>
        <a:xfrm>
          <a:off x="0" y="0"/>
          <a:ext cx="0" cy="0"/>
          <a:chOff x="0" y="0"/>
          <a:chExt cx="0" cy="0"/>
        </a:xfrm>
      </p:grpSpPr>
      <p:grpSp>
        <p:nvGrpSpPr>
          <p:cNvPr id="23" name="Google Shape;2769;p96">
            <a:extLst>
              <a:ext uri="{FF2B5EF4-FFF2-40B4-BE49-F238E27FC236}">
                <a16:creationId xmlns:a16="http://schemas.microsoft.com/office/drawing/2014/main" id="{0697EE38-C300-CC15-1AB4-93AC1A5F3F05}"/>
              </a:ext>
            </a:extLst>
          </p:cNvPr>
          <p:cNvGrpSpPr/>
          <p:nvPr/>
        </p:nvGrpSpPr>
        <p:grpSpPr>
          <a:xfrm rot="4925916">
            <a:off x="2332587" y="650084"/>
            <a:ext cx="1413690" cy="2370037"/>
            <a:chOff x="5484390" y="2699155"/>
            <a:chExt cx="1632940" cy="2385272"/>
          </a:xfrm>
        </p:grpSpPr>
        <p:sp>
          <p:nvSpPr>
            <p:cNvPr id="24" name="Google Shape;2770;p96">
              <a:extLst>
                <a:ext uri="{FF2B5EF4-FFF2-40B4-BE49-F238E27FC236}">
                  <a16:creationId xmlns:a16="http://schemas.microsoft.com/office/drawing/2014/main" id="{872883E9-5334-7C6C-BFA0-2A55596386E3}"/>
                </a:ext>
              </a:extLst>
            </p:cNvPr>
            <p:cNvSpPr/>
            <p:nvPr/>
          </p:nvSpPr>
          <p:spPr>
            <a:xfrm rot="1337864">
              <a:off x="5849934" y="2791559"/>
              <a:ext cx="901851" cy="2104597"/>
            </a:xfrm>
            <a:custGeom>
              <a:avLst/>
              <a:gdLst/>
              <a:ahLst/>
              <a:cxnLst/>
              <a:rect l="l" t="t" r="r" b="b"/>
              <a:pathLst>
                <a:path w="27098" h="63237" extrusionOk="0">
                  <a:moveTo>
                    <a:pt x="3771" y="1"/>
                  </a:moveTo>
                  <a:cubicBezTo>
                    <a:pt x="3500" y="1"/>
                    <a:pt x="3230" y="34"/>
                    <a:pt x="2976" y="102"/>
                  </a:cubicBezTo>
                  <a:cubicBezTo>
                    <a:pt x="1878" y="406"/>
                    <a:pt x="1116" y="1116"/>
                    <a:pt x="728" y="2214"/>
                  </a:cubicBezTo>
                  <a:cubicBezTo>
                    <a:pt x="1" y="4260"/>
                    <a:pt x="744" y="7083"/>
                    <a:pt x="1878" y="8621"/>
                  </a:cubicBezTo>
                  <a:cubicBezTo>
                    <a:pt x="2216" y="9095"/>
                    <a:pt x="2621" y="9568"/>
                    <a:pt x="3010" y="10024"/>
                  </a:cubicBezTo>
                  <a:cubicBezTo>
                    <a:pt x="3922" y="11123"/>
                    <a:pt x="4887" y="12255"/>
                    <a:pt x="5326" y="13659"/>
                  </a:cubicBezTo>
                  <a:cubicBezTo>
                    <a:pt x="6154" y="16228"/>
                    <a:pt x="5410" y="18426"/>
                    <a:pt x="4684" y="20555"/>
                  </a:cubicBezTo>
                  <a:cubicBezTo>
                    <a:pt x="4294" y="21687"/>
                    <a:pt x="3889" y="22871"/>
                    <a:pt x="3719" y="24122"/>
                  </a:cubicBezTo>
                  <a:cubicBezTo>
                    <a:pt x="3365" y="26725"/>
                    <a:pt x="3922" y="29125"/>
                    <a:pt x="5258" y="30748"/>
                  </a:cubicBezTo>
                  <a:cubicBezTo>
                    <a:pt x="5630" y="31187"/>
                    <a:pt x="6086" y="31593"/>
                    <a:pt x="6509" y="31999"/>
                  </a:cubicBezTo>
                  <a:cubicBezTo>
                    <a:pt x="7134" y="32557"/>
                    <a:pt x="7776" y="33148"/>
                    <a:pt x="8233" y="33876"/>
                  </a:cubicBezTo>
                  <a:cubicBezTo>
                    <a:pt x="9670" y="36073"/>
                    <a:pt x="9146" y="38981"/>
                    <a:pt x="8639" y="40975"/>
                  </a:cubicBezTo>
                  <a:cubicBezTo>
                    <a:pt x="8572" y="41262"/>
                    <a:pt x="8486" y="41550"/>
                    <a:pt x="8419" y="41837"/>
                  </a:cubicBezTo>
                  <a:cubicBezTo>
                    <a:pt x="7895" y="43798"/>
                    <a:pt x="7371" y="45810"/>
                    <a:pt x="7794" y="47737"/>
                  </a:cubicBezTo>
                  <a:cubicBezTo>
                    <a:pt x="8335" y="50171"/>
                    <a:pt x="10228" y="51878"/>
                    <a:pt x="12223" y="53687"/>
                  </a:cubicBezTo>
                  <a:cubicBezTo>
                    <a:pt x="13879" y="55174"/>
                    <a:pt x="15586" y="56712"/>
                    <a:pt x="16516" y="58740"/>
                  </a:cubicBezTo>
                  <a:cubicBezTo>
                    <a:pt x="16719" y="59180"/>
                    <a:pt x="16888" y="59637"/>
                    <a:pt x="17040" y="60077"/>
                  </a:cubicBezTo>
                  <a:cubicBezTo>
                    <a:pt x="17328" y="60870"/>
                    <a:pt x="17598" y="61632"/>
                    <a:pt x="18071" y="62256"/>
                  </a:cubicBezTo>
                  <a:cubicBezTo>
                    <a:pt x="18561" y="62916"/>
                    <a:pt x="19221" y="63237"/>
                    <a:pt x="20082" y="63237"/>
                  </a:cubicBezTo>
                  <a:cubicBezTo>
                    <a:pt x="20522" y="63237"/>
                    <a:pt x="21013" y="63153"/>
                    <a:pt x="21536" y="62984"/>
                  </a:cubicBezTo>
                  <a:cubicBezTo>
                    <a:pt x="22162" y="62781"/>
                    <a:pt x="22838" y="62459"/>
                    <a:pt x="23514" y="62054"/>
                  </a:cubicBezTo>
                  <a:cubicBezTo>
                    <a:pt x="25694" y="60753"/>
                    <a:pt x="27098" y="58251"/>
                    <a:pt x="27030" y="55833"/>
                  </a:cubicBezTo>
                  <a:cubicBezTo>
                    <a:pt x="26963" y="53500"/>
                    <a:pt x="25796" y="51489"/>
                    <a:pt x="24579" y="49342"/>
                  </a:cubicBezTo>
                  <a:cubicBezTo>
                    <a:pt x="23700" y="47838"/>
                    <a:pt x="22804" y="46265"/>
                    <a:pt x="22331" y="44559"/>
                  </a:cubicBezTo>
                  <a:cubicBezTo>
                    <a:pt x="21367" y="41212"/>
                    <a:pt x="22111" y="37696"/>
                    <a:pt x="22838" y="34298"/>
                  </a:cubicBezTo>
                  <a:cubicBezTo>
                    <a:pt x="22922" y="33926"/>
                    <a:pt x="22990" y="33554"/>
                    <a:pt x="23075" y="33182"/>
                  </a:cubicBezTo>
                  <a:cubicBezTo>
                    <a:pt x="23801" y="29616"/>
                    <a:pt x="24292" y="25559"/>
                    <a:pt x="22331" y="22381"/>
                  </a:cubicBezTo>
                  <a:cubicBezTo>
                    <a:pt x="20995" y="20234"/>
                    <a:pt x="18714" y="18831"/>
                    <a:pt x="16516" y="17479"/>
                  </a:cubicBezTo>
                  <a:cubicBezTo>
                    <a:pt x="14082" y="15974"/>
                    <a:pt x="11563" y="14436"/>
                    <a:pt x="10244" y="11883"/>
                  </a:cubicBezTo>
                  <a:cubicBezTo>
                    <a:pt x="9484" y="10429"/>
                    <a:pt x="9196" y="8773"/>
                    <a:pt x="8926" y="7184"/>
                  </a:cubicBezTo>
                  <a:lnTo>
                    <a:pt x="8842" y="6728"/>
                  </a:lnTo>
                  <a:cubicBezTo>
                    <a:pt x="8554" y="5054"/>
                    <a:pt x="8182" y="3314"/>
                    <a:pt x="7168" y="1928"/>
                  </a:cubicBezTo>
                  <a:cubicBezTo>
                    <a:pt x="6323" y="760"/>
                    <a:pt x="4988" y="1"/>
                    <a:pt x="3771" y="1"/>
                  </a:cubicBezTo>
                  <a:close/>
                </a:path>
              </a:pathLst>
            </a:custGeom>
            <a:solidFill>
              <a:schemeClr val="accent3"/>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771;p96">
              <a:extLst>
                <a:ext uri="{FF2B5EF4-FFF2-40B4-BE49-F238E27FC236}">
                  <a16:creationId xmlns:a16="http://schemas.microsoft.com/office/drawing/2014/main" id="{4A8FEC3D-7821-D1F3-DAFC-639CD5628D03}"/>
                </a:ext>
              </a:extLst>
            </p:cNvPr>
            <p:cNvSpPr/>
            <p:nvPr/>
          </p:nvSpPr>
          <p:spPr>
            <a:xfrm rot="1044564">
              <a:off x="5976326" y="2785367"/>
              <a:ext cx="708706" cy="2244446"/>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9" name="Google Shape;2769;p96"/>
          <p:cNvGrpSpPr/>
          <p:nvPr/>
        </p:nvGrpSpPr>
        <p:grpSpPr>
          <a:xfrm rot="1215423">
            <a:off x="6922897" y="1900017"/>
            <a:ext cx="937393" cy="1369270"/>
            <a:chOff x="5484390" y="2699155"/>
            <a:chExt cx="1632940" cy="2385272"/>
          </a:xfrm>
          <a:scene3d>
            <a:camera prst="orthographicFront">
              <a:rot lat="0" lon="0" rev="0"/>
            </a:camera>
            <a:lightRig rig="glow" dir="t">
              <a:rot lat="0" lon="0" rev="4800000"/>
            </a:lightRig>
          </a:scene3d>
        </p:grpSpPr>
        <p:sp>
          <p:nvSpPr>
            <p:cNvPr id="2770" name="Google Shape;2770;p96"/>
            <p:cNvSpPr/>
            <p:nvPr/>
          </p:nvSpPr>
          <p:spPr>
            <a:xfrm rot="1337864">
              <a:off x="5849934" y="2791559"/>
              <a:ext cx="901851" cy="2104597"/>
            </a:xfrm>
            <a:custGeom>
              <a:avLst/>
              <a:gdLst/>
              <a:ahLst/>
              <a:cxnLst/>
              <a:rect l="l" t="t" r="r" b="b"/>
              <a:pathLst>
                <a:path w="27098" h="63237" extrusionOk="0">
                  <a:moveTo>
                    <a:pt x="3771" y="1"/>
                  </a:moveTo>
                  <a:cubicBezTo>
                    <a:pt x="3500" y="1"/>
                    <a:pt x="3230" y="34"/>
                    <a:pt x="2976" y="102"/>
                  </a:cubicBezTo>
                  <a:cubicBezTo>
                    <a:pt x="1878" y="406"/>
                    <a:pt x="1116" y="1116"/>
                    <a:pt x="728" y="2214"/>
                  </a:cubicBezTo>
                  <a:cubicBezTo>
                    <a:pt x="1" y="4260"/>
                    <a:pt x="744" y="7083"/>
                    <a:pt x="1878" y="8621"/>
                  </a:cubicBezTo>
                  <a:cubicBezTo>
                    <a:pt x="2216" y="9095"/>
                    <a:pt x="2621" y="9568"/>
                    <a:pt x="3010" y="10024"/>
                  </a:cubicBezTo>
                  <a:cubicBezTo>
                    <a:pt x="3922" y="11123"/>
                    <a:pt x="4887" y="12255"/>
                    <a:pt x="5326" y="13659"/>
                  </a:cubicBezTo>
                  <a:cubicBezTo>
                    <a:pt x="6154" y="16228"/>
                    <a:pt x="5410" y="18426"/>
                    <a:pt x="4684" y="20555"/>
                  </a:cubicBezTo>
                  <a:cubicBezTo>
                    <a:pt x="4294" y="21687"/>
                    <a:pt x="3889" y="22871"/>
                    <a:pt x="3719" y="24122"/>
                  </a:cubicBezTo>
                  <a:cubicBezTo>
                    <a:pt x="3365" y="26725"/>
                    <a:pt x="3922" y="29125"/>
                    <a:pt x="5258" y="30748"/>
                  </a:cubicBezTo>
                  <a:cubicBezTo>
                    <a:pt x="5630" y="31187"/>
                    <a:pt x="6086" y="31593"/>
                    <a:pt x="6509" y="31999"/>
                  </a:cubicBezTo>
                  <a:cubicBezTo>
                    <a:pt x="7134" y="32557"/>
                    <a:pt x="7776" y="33148"/>
                    <a:pt x="8233" y="33876"/>
                  </a:cubicBezTo>
                  <a:cubicBezTo>
                    <a:pt x="9670" y="36073"/>
                    <a:pt x="9146" y="38981"/>
                    <a:pt x="8639" y="40975"/>
                  </a:cubicBezTo>
                  <a:cubicBezTo>
                    <a:pt x="8572" y="41262"/>
                    <a:pt x="8486" y="41550"/>
                    <a:pt x="8419" y="41837"/>
                  </a:cubicBezTo>
                  <a:cubicBezTo>
                    <a:pt x="7895" y="43798"/>
                    <a:pt x="7371" y="45810"/>
                    <a:pt x="7794" y="47737"/>
                  </a:cubicBezTo>
                  <a:cubicBezTo>
                    <a:pt x="8335" y="50171"/>
                    <a:pt x="10228" y="51878"/>
                    <a:pt x="12223" y="53687"/>
                  </a:cubicBezTo>
                  <a:cubicBezTo>
                    <a:pt x="13879" y="55174"/>
                    <a:pt x="15586" y="56712"/>
                    <a:pt x="16516" y="58740"/>
                  </a:cubicBezTo>
                  <a:cubicBezTo>
                    <a:pt x="16719" y="59180"/>
                    <a:pt x="16888" y="59637"/>
                    <a:pt x="17040" y="60077"/>
                  </a:cubicBezTo>
                  <a:cubicBezTo>
                    <a:pt x="17328" y="60870"/>
                    <a:pt x="17598" y="61632"/>
                    <a:pt x="18071" y="62256"/>
                  </a:cubicBezTo>
                  <a:cubicBezTo>
                    <a:pt x="18561" y="62916"/>
                    <a:pt x="19221" y="63237"/>
                    <a:pt x="20082" y="63237"/>
                  </a:cubicBezTo>
                  <a:cubicBezTo>
                    <a:pt x="20522" y="63237"/>
                    <a:pt x="21013" y="63153"/>
                    <a:pt x="21536" y="62984"/>
                  </a:cubicBezTo>
                  <a:cubicBezTo>
                    <a:pt x="22162" y="62781"/>
                    <a:pt x="22838" y="62459"/>
                    <a:pt x="23514" y="62054"/>
                  </a:cubicBezTo>
                  <a:cubicBezTo>
                    <a:pt x="25694" y="60753"/>
                    <a:pt x="27098" y="58251"/>
                    <a:pt x="27030" y="55833"/>
                  </a:cubicBezTo>
                  <a:cubicBezTo>
                    <a:pt x="26963" y="53500"/>
                    <a:pt x="25796" y="51489"/>
                    <a:pt x="24579" y="49342"/>
                  </a:cubicBezTo>
                  <a:cubicBezTo>
                    <a:pt x="23700" y="47838"/>
                    <a:pt x="22804" y="46265"/>
                    <a:pt x="22331" y="44559"/>
                  </a:cubicBezTo>
                  <a:cubicBezTo>
                    <a:pt x="21367" y="41212"/>
                    <a:pt x="22111" y="37696"/>
                    <a:pt x="22838" y="34298"/>
                  </a:cubicBezTo>
                  <a:cubicBezTo>
                    <a:pt x="22922" y="33926"/>
                    <a:pt x="22990" y="33554"/>
                    <a:pt x="23075" y="33182"/>
                  </a:cubicBezTo>
                  <a:cubicBezTo>
                    <a:pt x="23801" y="29616"/>
                    <a:pt x="24292" y="25559"/>
                    <a:pt x="22331" y="22381"/>
                  </a:cubicBezTo>
                  <a:cubicBezTo>
                    <a:pt x="20995" y="20234"/>
                    <a:pt x="18714" y="18831"/>
                    <a:pt x="16516" y="17479"/>
                  </a:cubicBezTo>
                  <a:cubicBezTo>
                    <a:pt x="14082" y="15974"/>
                    <a:pt x="11563" y="14436"/>
                    <a:pt x="10244" y="11883"/>
                  </a:cubicBezTo>
                  <a:cubicBezTo>
                    <a:pt x="9484" y="10429"/>
                    <a:pt x="9196" y="8773"/>
                    <a:pt x="8926" y="7184"/>
                  </a:cubicBezTo>
                  <a:lnTo>
                    <a:pt x="8842" y="6728"/>
                  </a:lnTo>
                  <a:cubicBezTo>
                    <a:pt x="8554" y="5054"/>
                    <a:pt x="8182" y="3314"/>
                    <a:pt x="7168" y="1928"/>
                  </a:cubicBezTo>
                  <a:cubicBezTo>
                    <a:pt x="6323" y="760"/>
                    <a:pt x="4988" y="1"/>
                    <a:pt x="3771" y="1"/>
                  </a:cubicBezTo>
                  <a:close/>
                </a:path>
              </a:pathLst>
            </a:custGeom>
            <a:solidFill>
              <a:schemeClr val="accent3"/>
            </a:solidFill>
            <a:ln>
              <a:noFill/>
            </a:ln>
            <a:effectLst>
              <a:outerShdw blurRad="190500" dist="228600" dir="2700000" algn="ctr">
                <a:srgbClr val="000000">
                  <a:alpha val="30000"/>
                </a:srgbClr>
              </a:outerShdw>
              <a:reflection stA="5000" endPos="18000" dist="38100" dir="5400000" fadeDir="5400012" sy="-100000" algn="bl" rotWithShape="0"/>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1" name="Google Shape;2771;p96"/>
            <p:cNvSpPr/>
            <p:nvPr/>
          </p:nvSpPr>
          <p:spPr>
            <a:xfrm rot="1044564">
              <a:off x="5976326" y="2785367"/>
              <a:ext cx="708706" cy="2244446"/>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190500" dist="228600" dir="2700000" algn="ctr">
                <a:srgbClr val="000000">
                  <a:alpha val="30000"/>
                </a:srgbClr>
              </a:outerShdw>
              <a:reflection stA="5000" endPos="18000" dist="38100" dir="5400000" fadeDir="5400012" sy="-100000" algn="bl" rotWithShape="0"/>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2" name="Google Shape;2772;p96"/>
          <p:cNvGrpSpPr/>
          <p:nvPr/>
        </p:nvGrpSpPr>
        <p:grpSpPr>
          <a:xfrm flipH="1">
            <a:off x="945214" y="2261424"/>
            <a:ext cx="1179939" cy="1288940"/>
            <a:chOff x="3628489" y="3053549"/>
            <a:chExt cx="1179939" cy="1288940"/>
          </a:xfrm>
        </p:grpSpPr>
        <p:grpSp>
          <p:nvGrpSpPr>
            <p:cNvPr id="2773" name="Google Shape;2773;p96"/>
            <p:cNvGrpSpPr/>
            <p:nvPr/>
          </p:nvGrpSpPr>
          <p:grpSpPr>
            <a:xfrm flipH="1">
              <a:off x="3628489" y="3053549"/>
              <a:ext cx="943514" cy="1288940"/>
              <a:chOff x="1384201" y="3266999"/>
              <a:chExt cx="943514" cy="1288940"/>
            </a:xfrm>
          </p:grpSpPr>
          <p:sp>
            <p:nvSpPr>
              <p:cNvPr id="2774" name="Google Shape;2774;p96"/>
              <p:cNvSpPr/>
              <p:nvPr/>
            </p:nvSpPr>
            <p:spPr>
              <a:xfrm flipH="1">
                <a:off x="1384201" y="326699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96"/>
              <p:cNvSpPr/>
              <p:nvPr/>
            </p:nvSpPr>
            <p:spPr>
              <a:xfrm rot="-5400000" flipH="1">
                <a:off x="1509774" y="3677579"/>
                <a:ext cx="74400" cy="744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6" name="Google Shape;2776;p96"/>
            <p:cNvSpPr/>
            <p:nvPr/>
          </p:nvSpPr>
          <p:spPr>
            <a:xfrm rot="-5400000" flipH="1">
              <a:off x="4734027" y="4006713"/>
              <a:ext cx="74400" cy="744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7" name="Google Shape;2777;p96"/>
          <p:cNvGrpSpPr/>
          <p:nvPr/>
        </p:nvGrpSpPr>
        <p:grpSpPr>
          <a:xfrm>
            <a:off x="12864557" y="1229712"/>
            <a:ext cx="3207247" cy="3468412"/>
            <a:chOff x="1564450" y="1732550"/>
            <a:chExt cx="2584500" cy="2002500"/>
          </a:xfrm>
        </p:grpSpPr>
        <p:sp>
          <p:nvSpPr>
            <p:cNvPr id="2778" name="Google Shape;2778;p96"/>
            <p:cNvSpPr/>
            <p:nvPr/>
          </p:nvSpPr>
          <p:spPr>
            <a:xfrm>
              <a:off x="1564450" y="1732550"/>
              <a:ext cx="2584500" cy="2002500"/>
            </a:xfrm>
            <a:prstGeom prst="roundRect">
              <a:avLst>
                <a:gd name="adj" fmla="val 6505"/>
              </a:avLst>
            </a:prstGeom>
            <a:solidFill>
              <a:schemeClr val="accent6"/>
            </a:solidFill>
            <a:ln>
              <a:noFill/>
            </a:ln>
            <a:effectLst>
              <a:outerShdw blurRad="57150" dist="19050" dir="5400000" algn="bl" rotWithShape="0">
                <a:schemeClr val="dk1">
                  <a:alpha val="34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96"/>
            <p:cNvSpPr/>
            <p:nvPr/>
          </p:nvSpPr>
          <p:spPr>
            <a:xfrm>
              <a:off x="1713400" y="1856700"/>
              <a:ext cx="2286600" cy="185326"/>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0" name="Google Shape;2780;p96"/>
            <p:cNvGrpSpPr/>
            <p:nvPr/>
          </p:nvGrpSpPr>
          <p:grpSpPr>
            <a:xfrm rot="10800000" flipH="1">
              <a:off x="1744484" y="1894944"/>
              <a:ext cx="429322" cy="94000"/>
              <a:chOff x="5795037" y="796823"/>
              <a:chExt cx="431653" cy="94501"/>
            </a:xfrm>
          </p:grpSpPr>
          <p:sp>
            <p:nvSpPr>
              <p:cNvPr id="2781" name="Google Shape;2781;p96"/>
              <p:cNvSpPr/>
              <p:nvPr/>
            </p:nvSpPr>
            <p:spPr>
              <a:xfrm>
                <a:off x="5795037" y="796823"/>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96"/>
              <p:cNvSpPr/>
              <p:nvPr/>
            </p:nvSpPr>
            <p:spPr>
              <a:xfrm>
                <a:off x="5963614" y="7968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96"/>
              <p:cNvSpPr/>
              <p:nvPr/>
            </p:nvSpPr>
            <p:spPr>
              <a:xfrm>
                <a:off x="6132190" y="7968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93" name="Google Shape;2793;p96"/>
          <p:cNvSpPr txBox="1">
            <a:spLocks noGrp="1"/>
          </p:cNvSpPr>
          <p:nvPr>
            <p:ph type="title" idx="2"/>
          </p:nvPr>
        </p:nvSpPr>
        <p:spPr>
          <a:xfrm>
            <a:off x="11814367" y="1523110"/>
            <a:ext cx="1950287" cy="169055"/>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lvl="0"/>
            <a:r>
              <a:rPr lang="en-US" sz="1200" dirty="0"/>
              <a:t>Relational Databases</a:t>
            </a:r>
            <a:endParaRPr sz="1200" dirty="0"/>
          </a:p>
        </p:txBody>
      </p:sp>
      <p:sp>
        <p:nvSpPr>
          <p:cNvPr id="2794" name="Google Shape;2794;p96"/>
          <p:cNvSpPr txBox="1">
            <a:spLocks noGrp="1"/>
          </p:cNvSpPr>
          <p:nvPr>
            <p:ph type="subTitle" idx="3"/>
          </p:nvPr>
        </p:nvSpPr>
        <p:spPr>
          <a:xfrm>
            <a:off x="10716787" y="1860330"/>
            <a:ext cx="3016469" cy="2659117"/>
          </a:xfrm>
          <a:prstGeom prst="rect">
            <a:avLst/>
          </a:prstGeom>
        </p:spPr>
        <p:txBody>
          <a:bodyPr spcFirstLastPara="1" wrap="square" lIns="91425" tIns="91425" rIns="91425" bIns="91425" anchor="ctr" anchorCtr="0">
            <a:noAutofit/>
          </a:bodyPr>
          <a:lstStyle/>
          <a:p>
            <a:pPr algn="l"/>
            <a:r>
              <a:rPr lang="en-US" sz="1200" dirty="0">
                <a:latin typeface="Montserrat" panose="00000500000000000000" pitchFamily="2" charset="0"/>
              </a:rPr>
              <a:t>Relational databases store data in </a:t>
            </a:r>
          </a:p>
          <a:p>
            <a:pPr algn="l"/>
            <a:r>
              <a:rPr lang="en-US" sz="1200" dirty="0">
                <a:latin typeface="Montserrat" panose="00000500000000000000" pitchFamily="2" charset="0"/>
              </a:rPr>
              <a:t>structured tables with rows and </a:t>
            </a:r>
          </a:p>
          <a:p>
            <a:pPr algn="l"/>
            <a:r>
              <a:rPr lang="en-US" sz="1200" dirty="0">
                <a:latin typeface="Montserrat" panose="00000500000000000000" pitchFamily="2" charset="0"/>
              </a:rPr>
              <a:t>columns. They use SQL (Structured </a:t>
            </a:r>
          </a:p>
          <a:p>
            <a:pPr algn="l"/>
            <a:r>
              <a:rPr lang="en-US" sz="1200" dirty="0">
                <a:latin typeface="Montserrat" panose="00000500000000000000" pitchFamily="2" charset="0"/>
              </a:rPr>
              <a:t>Query Language) for querying and </a:t>
            </a:r>
          </a:p>
          <a:p>
            <a:pPr algn="l"/>
            <a:r>
              <a:rPr lang="en-US" sz="1200" dirty="0">
                <a:latin typeface="Montserrat" panose="00000500000000000000" pitchFamily="2" charset="0"/>
              </a:rPr>
              <a:t>managing data. Examples include:</a:t>
            </a:r>
          </a:p>
          <a:p>
            <a:pPr algn="l"/>
            <a:endParaRPr lang="en-US" sz="1200" dirty="0">
              <a:latin typeface="Montserrat" panose="00000500000000000000" pitchFamily="2" charset="0"/>
            </a:endParaRPr>
          </a:p>
          <a:p>
            <a:pPr algn="l">
              <a:buFont typeface="Arial" panose="020B0604020202020204" pitchFamily="34" charset="0"/>
              <a:buChar char="•"/>
            </a:pPr>
            <a:r>
              <a:rPr lang="en-US" sz="1200" dirty="0">
                <a:latin typeface="Montserrat" panose="00000500000000000000" pitchFamily="2" charset="0"/>
              </a:rPr>
              <a:t>MySQL</a:t>
            </a:r>
          </a:p>
          <a:p>
            <a:pPr algn="l">
              <a:buFont typeface="Arial" panose="020B0604020202020204" pitchFamily="34" charset="0"/>
              <a:buChar char="•"/>
            </a:pPr>
            <a:r>
              <a:rPr lang="en-US" sz="1200" dirty="0">
                <a:latin typeface="Montserrat" panose="00000500000000000000" pitchFamily="2" charset="0"/>
              </a:rPr>
              <a:t>PostgreSQL</a:t>
            </a:r>
          </a:p>
          <a:p>
            <a:pPr algn="l">
              <a:buFont typeface="Arial" panose="020B0604020202020204" pitchFamily="34" charset="0"/>
              <a:buChar char="•"/>
            </a:pPr>
            <a:r>
              <a:rPr lang="en-US" sz="1200" dirty="0">
                <a:latin typeface="Montserrat" panose="00000500000000000000" pitchFamily="2" charset="0"/>
              </a:rPr>
              <a:t>SQLite</a:t>
            </a:r>
          </a:p>
          <a:p>
            <a:pPr algn="l">
              <a:buFont typeface="Arial" panose="020B0604020202020204" pitchFamily="34" charset="0"/>
              <a:buChar char="•"/>
            </a:pPr>
            <a:r>
              <a:rPr lang="en-US" sz="1200" dirty="0">
                <a:latin typeface="Montserrat" panose="00000500000000000000" pitchFamily="2" charset="0"/>
              </a:rPr>
              <a:t>Microsoft SQL Server</a:t>
            </a:r>
          </a:p>
          <a:p>
            <a:pPr algn="l">
              <a:buFont typeface="Arial" panose="020B0604020202020204" pitchFamily="34" charset="0"/>
              <a:buChar char="•"/>
            </a:pPr>
            <a:r>
              <a:rPr lang="en-US" sz="1200" dirty="0">
                <a:latin typeface="Montserrat" panose="00000500000000000000" pitchFamily="2" charset="0"/>
              </a:rPr>
              <a:t>Oracle Database</a:t>
            </a:r>
          </a:p>
        </p:txBody>
      </p:sp>
      <p:grpSp>
        <p:nvGrpSpPr>
          <p:cNvPr id="2796" name="Google Shape;2796;p96"/>
          <p:cNvGrpSpPr/>
          <p:nvPr/>
        </p:nvGrpSpPr>
        <p:grpSpPr>
          <a:xfrm rot="5400000">
            <a:off x="7739306" y="1215540"/>
            <a:ext cx="575161" cy="188875"/>
            <a:chOff x="6872640" y="3345236"/>
            <a:chExt cx="575161" cy="188875"/>
          </a:xfrm>
        </p:grpSpPr>
        <p:sp>
          <p:nvSpPr>
            <p:cNvPr id="2797" name="Google Shape;2797;p96"/>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96"/>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9" name="Google Shape;2799;p96"/>
          <p:cNvSpPr/>
          <p:nvPr/>
        </p:nvSpPr>
        <p:spPr>
          <a:xfrm>
            <a:off x="1999780" y="1767901"/>
            <a:ext cx="5260991" cy="2205385"/>
          </a:xfrm>
          <a:prstGeom prst="roundRect">
            <a:avLst>
              <a:gd name="adj" fmla="val 50000"/>
            </a:avLst>
          </a:prstGeom>
          <a:ln>
            <a:noFill/>
            <a:headEnd type="none" w="sm" len="sm"/>
            <a:tailEnd type="none" w="sm" len="sm"/>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96">
            <a:hlinkClick r:id="" action="ppaction://hlinkshowjump?jump=previousslide"/>
          </p:cNvPr>
          <p:cNvSpPr/>
          <p:nvPr/>
        </p:nvSpPr>
        <p:spPr>
          <a:xfrm>
            <a:off x="-221222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96">
            <a:hlinkClick r:id="" action="ppaction://hlinkshowjump?jump=nextslide"/>
          </p:cNvPr>
          <p:cNvSpPr/>
          <p:nvPr/>
        </p:nvSpPr>
        <p:spPr>
          <a:xfrm rot="10800000" flipH="1">
            <a:off x="-199485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96">
            <a:hlinkClick r:id="rId3" action="ppaction://hlinksldjump"/>
          </p:cNvPr>
          <p:cNvSpPr/>
          <p:nvPr/>
        </p:nvSpPr>
        <p:spPr>
          <a:xfrm rot="5400000">
            <a:off x="-1015156"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2777;p96">
            <a:extLst>
              <a:ext uri="{FF2B5EF4-FFF2-40B4-BE49-F238E27FC236}">
                <a16:creationId xmlns:a16="http://schemas.microsoft.com/office/drawing/2014/main" id="{8B8F219F-95BE-E4E3-E09F-DAD502D2904F}"/>
              </a:ext>
            </a:extLst>
          </p:cNvPr>
          <p:cNvGrpSpPr/>
          <p:nvPr/>
        </p:nvGrpSpPr>
        <p:grpSpPr>
          <a:xfrm>
            <a:off x="12664092" y="1213949"/>
            <a:ext cx="3207247" cy="3468412"/>
            <a:chOff x="1564450" y="1732550"/>
            <a:chExt cx="2584500" cy="2002500"/>
          </a:xfrm>
        </p:grpSpPr>
        <p:sp>
          <p:nvSpPr>
            <p:cNvPr id="17" name="Google Shape;2778;p96">
              <a:extLst>
                <a:ext uri="{FF2B5EF4-FFF2-40B4-BE49-F238E27FC236}">
                  <a16:creationId xmlns:a16="http://schemas.microsoft.com/office/drawing/2014/main" id="{2D40A7EF-E617-D236-20C3-FB522AA895EA}"/>
                </a:ext>
              </a:extLst>
            </p:cNvPr>
            <p:cNvSpPr/>
            <p:nvPr/>
          </p:nvSpPr>
          <p:spPr>
            <a:xfrm>
              <a:off x="1564450" y="1732550"/>
              <a:ext cx="2584500" cy="2002500"/>
            </a:xfrm>
            <a:prstGeom prst="roundRect">
              <a:avLst>
                <a:gd name="adj" fmla="val 6505"/>
              </a:avLst>
            </a:prstGeom>
            <a:solidFill>
              <a:schemeClr val="accent6"/>
            </a:solidFill>
            <a:ln>
              <a:noFill/>
            </a:ln>
            <a:effectLst>
              <a:outerShdw blurRad="57150" dist="19050" dir="5400000" algn="bl" rotWithShape="0">
                <a:schemeClr val="dk1">
                  <a:alpha val="34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779;p96">
              <a:extLst>
                <a:ext uri="{FF2B5EF4-FFF2-40B4-BE49-F238E27FC236}">
                  <a16:creationId xmlns:a16="http://schemas.microsoft.com/office/drawing/2014/main" id="{EEB8E24B-D1A6-96AF-7C35-B0842649F256}"/>
                </a:ext>
              </a:extLst>
            </p:cNvPr>
            <p:cNvSpPr/>
            <p:nvPr/>
          </p:nvSpPr>
          <p:spPr>
            <a:xfrm>
              <a:off x="1713400" y="1856700"/>
              <a:ext cx="2286600" cy="176223"/>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2780;p96">
              <a:extLst>
                <a:ext uri="{FF2B5EF4-FFF2-40B4-BE49-F238E27FC236}">
                  <a16:creationId xmlns:a16="http://schemas.microsoft.com/office/drawing/2014/main" id="{D4F9431F-2939-5BE7-A516-62D32FDA4BFB}"/>
                </a:ext>
              </a:extLst>
            </p:cNvPr>
            <p:cNvGrpSpPr/>
            <p:nvPr/>
          </p:nvGrpSpPr>
          <p:grpSpPr>
            <a:xfrm rot="10800000" flipH="1">
              <a:off x="1744484" y="1894944"/>
              <a:ext cx="429322" cy="94000"/>
              <a:chOff x="5795037" y="796823"/>
              <a:chExt cx="431653" cy="94501"/>
            </a:xfrm>
          </p:grpSpPr>
          <p:sp>
            <p:nvSpPr>
              <p:cNvPr id="20" name="Google Shape;2781;p96">
                <a:extLst>
                  <a:ext uri="{FF2B5EF4-FFF2-40B4-BE49-F238E27FC236}">
                    <a16:creationId xmlns:a16="http://schemas.microsoft.com/office/drawing/2014/main" id="{9A6AC8CC-3A48-D6E1-7A5C-16B151814445}"/>
                  </a:ext>
                </a:extLst>
              </p:cNvPr>
              <p:cNvSpPr/>
              <p:nvPr/>
            </p:nvSpPr>
            <p:spPr>
              <a:xfrm>
                <a:off x="5795037" y="7968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782;p96">
                <a:extLst>
                  <a:ext uri="{FF2B5EF4-FFF2-40B4-BE49-F238E27FC236}">
                    <a16:creationId xmlns:a16="http://schemas.microsoft.com/office/drawing/2014/main" id="{094D6683-DB4E-5B97-EC5E-21016357B60F}"/>
                  </a:ext>
                </a:extLst>
              </p:cNvPr>
              <p:cNvSpPr/>
              <p:nvPr/>
            </p:nvSpPr>
            <p:spPr>
              <a:xfrm>
                <a:off x="5963614" y="7968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783;p96">
                <a:extLst>
                  <a:ext uri="{FF2B5EF4-FFF2-40B4-BE49-F238E27FC236}">
                    <a16:creationId xmlns:a16="http://schemas.microsoft.com/office/drawing/2014/main" id="{AC6D05E0-DDE7-326C-CE05-B6F83737FC86}"/>
                  </a:ext>
                </a:extLst>
              </p:cNvPr>
              <p:cNvSpPr/>
              <p:nvPr/>
            </p:nvSpPr>
            <p:spPr>
              <a:xfrm>
                <a:off x="6132190" y="796823"/>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 name="Google Shape;2793;p96">
            <a:extLst>
              <a:ext uri="{FF2B5EF4-FFF2-40B4-BE49-F238E27FC236}">
                <a16:creationId xmlns:a16="http://schemas.microsoft.com/office/drawing/2014/main" id="{1393AA5F-4F88-8D46-F342-2C986D2FF504}"/>
              </a:ext>
            </a:extLst>
          </p:cNvPr>
          <p:cNvSpPr txBox="1">
            <a:spLocks/>
          </p:cNvSpPr>
          <p:nvPr/>
        </p:nvSpPr>
        <p:spPr>
          <a:xfrm>
            <a:off x="11467532" y="1496834"/>
            <a:ext cx="1682273" cy="174311"/>
          </a:xfrm>
          <a:prstGeom prst="rect">
            <a:avLst/>
          </a:prstGeom>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ontserrat"/>
              <a:buNone/>
              <a:defRPr sz="72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6000"/>
              <a:buFont typeface="Montserrat"/>
              <a:buNone/>
              <a:defRPr sz="6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6000"/>
              <a:buFont typeface="Montserrat"/>
              <a:buNone/>
              <a:defRPr sz="6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6000"/>
              <a:buFont typeface="Montserrat"/>
              <a:buNone/>
              <a:defRPr sz="6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6000"/>
              <a:buFont typeface="Montserrat"/>
              <a:buNone/>
              <a:defRPr sz="6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6000"/>
              <a:buFont typeface="Montserrat"/>
              <a:buNone/>
              <a:defRPr sz="6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6000"/>
              <a:buFont typeface="Montserrat"/>
              <a:buNone/>
              <a:defRPr sz="6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6000"/>
              <a:buFont typeface="Montserrat"/>
              <a:buNone/>
              <a:defRPr sz="6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6000"/>
              <a:buFont typeface="Montserrat"/>
              <a:buNone/>
              <a:defRPr sz="6000" b="1" i="0" u="none" strike="noStrike" cap="none">
                <a:solidFill>
                  <a:schemeClr val="lt1"/>
                </a:solidFill>
                <a:latin typeface="Montserrat"/>
                <a:ea typeface="Montserrat"/>
                <a:cs typeface="Montserrat"/>
                <a:sym typeface="Montserrat"/>
              </a:defRPr>
            </a:lvl9pPr>
          </a:lstStyle>
          <a:p>
            <a:r>
              <a:rPr lang="en-US" sz="1200" dirty="0"/>
              <a:t>NoSQL Databases</a:t>
            </a:r>
          </a:p>
        </p:txBody>
      </p:sp>
      <p:sp>
        <p:nvSpPr>
          <p:cNvPr id="27" name="Google Shape;2794;p96">
            <a:extLst>
              <a:ext uri="{FF2B5EF4-FFF2-40B4-BE49-F238E27FC236}">
                <a16:creationId xmlns:a16="http://schemas.microsoft.com/office/drawing/2014/main" id="{0A0199C8-E113-29E1-2DC3-D24B3A9653A6}"/>
              </a:ext>
            </a:extLst>
          </p:cNvPr>
          <p:cNvSpPr txBox="1">
            <a:spLocks/>
          </p:cNvSpPr>
          <p:nvPr/>
        </p:nvSpPr>
        <p:spPr>
          <a:xfrm>
            <a:off x="11055375" y="1802524"/>
            <a:ext cx="3142593" cy="26591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PT Sans"/>
              <a:buNone/>
              <a:defRPr sz="1400" b="0" i="0" u="none" strike="noStrike" cap="none">
                <a:solidFill>
                  <a:schemeClr val="dk1"/>
                </a:solidFill>
                <a:latin typeface="Darker Grotesque Medium"/>
                <a:ea typeface="Darker Grotesque Medium"/>
                <a:cs typeface="Darker Grotesque Medium"/>
                <a:sym typeface="Darker Grotesque Medium"/>
              </a:defRPr>
            </a:lvl1pPr>
            <a:lvl2pPr marL="914400" marR="0" lvl="1" indent="-317500" algn="ctr" rtl="0">
              <a:lnSpc>
                <a:spcPct val="100000"/>
              </a:lnSpc>
              <a:spcBef>
                <a:spcPts val="0"/>
              </a:spcBef>
              <a:spcAft>
                <a:spcPts val="0"/>
              </a:spcAft>
              <a:buClr>
                <a:schemeClr val="dk1"/>
              </a:buClr>
              <a:buSzPts val="2100"/>
              <a:buFont typeface="Darker Grotesque"/>
              <a:buNone/>
              <a:defRPr sz="2100" b="0" i="0" u="none" strike="noStrike" cap="none">
                <a:solidFill>
                  <a:schemeClr val="dk1"/>
                </a:solidFill>
                <a:latin typeface="Darker Grotesque"/>
                <a:ea typeface="Darker Grotesque"/>
                <a:cs typeface="Darker Grotesque"/>
                <a:sym typeface="Darker Grotesque"/>
              </a:defRPr>
            </a:lvl2pPr>
            <a:lvl3pPr marL="1371600" marR="0" lvl="2" indent="-317500" algn="ctr" rtl="0">
              <a:lnSpc>
                <a:spcPct val="100000"/>
              </a:lnSpc>
              <a:spcBef>
                <a:spcPts val="0"/>
              </a:spcBef>
              <a:spcAft>
                <a:spcPts val="0"/>
              </a:spcAft>
              <a:buClr>
                <a:schemeClr val="dk1"/>
              </a:buClr>
              <a:buSzPts val="2100"/>
              <a:buFont typeface="Darker Grotesque"/>
              <a:buNone/>
              <a:defRPr sz="2100" b="0" i="0" u="none" strike="noStrike" cap="none">
                <a:solidFill>
                  <a:schemeClr val="dk1"/>
                </a:solidFill>
                <a:latin typeface="Darker Grotesque"/>
                <a:ea typeface="Darker Grotesque"/>
                <a:cs typeface="Darker Grotesque"/>
                <a:sym typeface="Darker Grotesque"/>
              </a:defRPr>
            </a:lvl3pPr>
            <a:lvl4pPr marL="1828800" marR="0" lvl="3"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9pPr>
          </a:lstStyle>
          <a:p>
            <a:pPr algn="l"/>
            <a:r>
              <a:rPr lang="en-US" sz="1200" dirty="0">
                <a:latin typeface="Montserrat" panose="00000500000000000000" pitchFamily="2" charset="0"/>
              </a:rPr>
              <a:t>NoSQL (Not Only SQL) databases are </a:t>
            </a:r>
          </a:p>
          <a:p>
            <a:pPr algn="l"/>
            <a:r>
              <a:rPr lang="en-US" sz="1200" dirty="0">
                <a:latin typeface="Montserrat" panose="00000500000000000000" pitchFamily="2" charset="0"/>
              </a:rPr>
              <a:t>designed to handle unstructured, </a:t>
            </a:r>
          </a:p>
          <a:p>
            <a:pPr algn="l"/>
            <a:r>
              <a:rPr lang="en-US" sz="1200" dirty="0">
                <a:latin typeface="Montserrat" panose="00000500000000000000" pitchFamily="2" charset="0"/>
              </a:rPr>
              <a:t>semi-structured, and structured </a:t>
            </a:r>
          </a:p>
          <a:p>
            <a:pPr algn="l"/>
            <a:r>
              <a:rPr lang="en-US" sz="1200" dirty="0">
                <a:latin typeface="Montserrat" panose="00000500000000000000" pitchFamily="2" charset="0"/>
              </a:rPr>
              <a:t>data. They are flexible and scalable, </a:t>
            </a:r>
          </a:p>
          <a:p>
            <a:pPr algn="l"/>
            <a:r>
              <a:rPr lang="en-US" sz="1200" dirty="0">
                <a:latin typeface="Montserrat" panose="00000500000000000000" pitchFamily="2" charset="0"/>
              </a:rPr>
              <a:t>making them suitable for handling </a:t>
            </a:r>
          </a:p>
          <a:p>
            <a:pPr algn="l"/>
            <a:r>
              <a:rPr lang="en-US" sz="1200" dirty="0">
                <a:latin typeface="Montserrat" panose="00000500000000000000" pitchFamily="2" charset="0"/>
              </a:rPr>
              <a:t>large volumes of data. Examples</a:t>
            </a:r>
          </a:p>
          <a:p>
            <a:pPr algn="l"/>
            <a:r>
              <a:rPr lang="en-US" sz="1200" dirty="0">
                <a:latin typeface="Montserrat" panose="00000500000000000000" pitchFamily="2" charset="0"/>
              </a:rPr>
              <a:t>include:</a:t>
            </a:r>
          </a:p>
          <a:p>
            <a:pPr algn="l"/>
            <a:endParaRPr lang="en-US" sz="1200" dirty="0">
              <a:latin typeface="Montserrat" panose="00000500000000000000" pitchFamily="2" charset="0"/>
            </a:endParaRPr>
          </a:p>
          <a:p>
            <a:pPr algn="l">
              <a:buFont typeface="Arial" panose="020B0604020202020204" pitchFamily="34" charset="0"/>
              <a:buChar char="•"/>
            </a:pPr>
            <a:r>
              <a:rPr lang="en-US" sz="1200" dirty="0">
                <a:latin typeface="Montserrat" panose="00000500000000000000" pitchFamily="2" charset="0"/>
              </a:rPr>
              <a:t>MongoDB (document-oriented)</a:t>
            </a:r>
          </a:p>
          <a:p>
            <a:pPr algn="l">
              <a:buFont typeface="Arial" panose="020B0604020202020204" pitchFamily="34" charset="0"/>
              <a:buChar char="•"/>
            </a:pPr>
            <a:r>
              <a:rPr lang="en-US" sz="1200" dirty="0">
                <a:latin typeface="Montserrat" panose="00000500000000000000" pitchFamily="2" charset="0"/>
              </a:rPr>
              <a:t>Cassandra (column-family)</a:t>
            </a:r>
          </a:p>
          <a:p>
            <a:pPr algn="l">
              <a:buFont typeface="Arial" panose="020B0604020202020204" pitchFamily="34" charset="0"/>
              <a:buChar char="•"/>
            </a:pPr>
            <a:r>
              <a:rPr lang="en-US" sz="1200" dirty="0">
                <a:latin typeface="Montserrat" panose="00000500000000000000" pitchFamily="2" charset="0"/>
              </a:rPr>
              <a:t>Redis (key-value)</a:t>
            </a:r>
          </a:p>
          <a:p>
            <a:pPr algn="l">
              <a:buFont typeface="Arial" panose="020B0604020202020204" pitchFamily="34" charset="0"/>
              <a:buChar char="•"/>
            </a:pPr>
            <a:r>
              <a:rPr lang="en-US" sz="1200" dirty="0">
                <a:latin typeface="Montserrat" panose="00000500000000000000" pitchFamily="2" charset="0"/>
              </a:rPr>
              <a:t>Elasticsearch (search-oriented)</a:t>
            </a:r>
          </a:p>
        </p:txBody>
      </p:sp>
      <p:grpSp>
        <p:nvGrpSpPr>
          <p:cNvPr id="2" name="Google Shape;3865;p116">
            <a:extLst>
              <a:ext uri="{FF2B5EF4-FFF2-40B4-BE49-F238E27FC236}">
                <a16:creationId xmlns:a16="http://schemas.microsoft.com/office/drawing/2014/main" id="{832752A7-7E45-98E2-D6A7-F7730A3CDF2E}"/>
              </a:ext>
            </a:extLst>
          </p:cNvPr>
          <p:cNvGrpSpPr/>
          <p:nvPr/>
        </p:nvGrpSpPr>
        <p:grpSpPr>
          <a:xfrm>
            <a:off x="6611652" y="1772032"/>
            <a:ext cx="809645" cy="537909"/>
            <a:chOff x="1082550" y="590325"/>
            <a:chExt cx="586954" cy="389958"/>
          </a:xfrm>
        </p:grpSpPr>
        <p:sp>
          <p:nvSpPr>
            <p:cNvPr id="3" name="Google Shape;3866;p116">
              <a:extLst>
                <a:ext uri="{FF2B5EF4-FFF2-40B4-BE49-F238E27FC236}">
                  <a16:creationId xmlns:a16="http://schemas.microsoft.com/office/drawing/2014/main" id="{20530076-C436-D28D-2476-FB2EF78DAD7B}"/>
                </a:ext>
              </a:extLst>
            </p:cNvPr>
            <p:cNvSpPr/>
            <p:nvPr/>
          </p:nvSpPr>
          <p:spPr>
            <a:xfrm>
              <a:off x="1082550" y="590325"/>
              <a:ext cx="586954" cy="389958"/>
            </a:xfrm>
            <a:custGeom>
              <a:avLst/>
              <a:gdLst/>
              <a:ahLst/>
              <a:cxnLst/>
              <a:rect l="l" t="t" r="r" b="b"/>
              <a:pathLst>
                <a:path w="32745" h="21755" extrusionOk="0">
                  <a:moveTo>
                    <a:pt x="4610" y="0"/>
                  </a:moveTo>
                  <a:cubicBezTo>
                    <a:pt x="2069" y="0"/>
                    <a:pt x="1" y="2068"/>
                    <a:pt x="1" y="4611"/>
                  </a:cubicBezTo>
                  <a:lnTo>
                    <a:pt x="1" y="17143"/>
                  </a:lnTo>
                  <a:cubicBezTo>
                    <a:pt x="1" y="19686"/>
                    <a:pt x="2069" y="21754"/>
                    <a:pt x="4610" y="21754"/>
                  </a:cubicBezTo>
                  <a:lnTo>
                    <a:pt x="28134" y="21754"/>
                  </a:lnTo>
                  <a:cubicBezTo>
                    <a:pt x="30677" y="21754"/>
                    <a:pt x="32745" y="19686"/>
                    <a:pt x="32745" y="17143"/>
                  </a:cubicBezTo>
                  <a:lnTo>
                    <a:pt x="32745" y="4611"/>
                  </a:lnTo>
                  <a:cubicBezTo>
                    <a:pt x="32745" y="2068"/>
                    <a:pt x="30677" y="0"/>
                    <a:pt x="28134" y="0"/>
                  </a:cubicBezTo>
                  <a:close/>
                </a:path>
              </a:pathLst>
            </a:custGeom>
            <a:solidFill>
              <a:schemeClr val="accent3"/>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867;p116">
              <a:extLst>
                <a:ext uri="{FF2B5EF4-FFF2-40B4-BE49-F238E27FC236}">
                  <a16:creationId xmlns:a16="http://schemas.microsoft.com/office/drawing/2014/main" id="{39FD5C19-1B6F-B752-052E-1DD6C2DA341E}"/>
                </a:ext>
              </a:extLst>
            </p:cNvPr>
            <p:cNvSpPr/>
            <p:nvPr/>
          </p:nvSpPr>
          <p:spPr>
            <a:xfrm>
              <a:off x="1322916" y="712237"/>
              <a:ext cx="126658" cy="146125"/>
            </a:xfrm>
            <a:custGeom>
              <a:avLst/>
              <a:gdLst/>
              <a:ahLst/>
              <a:cxnLst/>
              <a:rect l="l" t="t" r="r" b="b"/>
              <a:pathLst>
                <a:path w="7066" h="8152" extrusionOk="0">
                  <a:moveTo>
                    <a:pt x="1" y="0"/>
                  </a:moveTo>
                  <a:lnTo>
                    <a:pt x="1" y="4067"/>
                  </a:lnTo>
                  <a:lnTo>
                    <a:pt x="1" y="8152"/>
                  </a:lnTo>
                  <a:lnTo>
                    <a:pt x="3542" y="6119"/>
                  </a:lnTo>
                  <a:lnTo>
                    <a:pt x="7066" y="4067"/>
                  </a:lnTo>
                  <a:lnTo>
                    <a:pt x="3542" y="2034"/>
                  </a:lnTo>
                  <a:lnTo>
                    <a:pt x="1" y="0"/>
                  </a:lnTo>
                  <a:close/>
                </a:path>
              </a:pathLst>
            </a:custGeom>
            <a:solidFill>
              <a:srgbClr val="FFFFFF"/>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3868;p116">
            <a:extLst>
              <a:ext uri="{FF2B5EF4-FFF2-40B4-BE49-F238E27FC236}">
                <a16:creationId xmlns:a16="http://schemas.microsoft.com/office/drawing/2014/main" id="{5571851D-19C4-5C3A-0F5D-024230DD995D}"/>
              </a:ext>
            </a:extLst>
          </p:cNvPr>
          <p:cNvGrpSpPr/>
          <p:nvPr/>
        </p:nvGrpSpPr>
        <p:grpSpPr>
          <a:xfrm>
            <a:off x="7360408" y="3015703"/>
            <a:ext cx="761142" cy="252794"/>
            <a:chOff x="1725115" y="1291147"/>
            <a:chExt cx="519090" cy="172403"/>
          </a:xfrm>
        </p:grpSpPr>
        <p:sp>
          <p:nvSpPr>
            <p:cNvPr id="6" name="Google Shape;3869;p116">
              <a:extLst>
                <a:ext uri="{FF2B5EF4-FFF2-40B4-BE49-F238E27FC236}">
                  <a16:creationId xmlns:a16="http://schemas.microsoft.com/office/drawing/2014/main" id="{50891566-5367-150D-F49D-281C622BF6C7}"/>
                </a:ext>
              </a:extLst>
            </p:cNvPr>
            <p:cNvSpPr/>
            <p:nvPr/>
          </p:nvSpPr>
          <p:spPr>
            <a:xfrm>
              <a:off x="1725115" y="1291147"/>
              <a:ext cx="519090" cy="172403"/>
            </a:xfrm>
            <a:custGeom>
              <a:avLst/>
              <a:gdLst/>
              <a:ahLst/>
              <a:cxnLst/>
              <a:rect l="l" t="t" r="r" b="b"/>
              <a:pathLst>
                <a:path w="28959" h="9618" extrusionOk="0">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lt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870;p116">
              <a:extLst>
                <a:ext uri="{FF2B5EF4-FFF2-40B4-BE49-F238E27FC236}">
                  <a16:creationId xmlns:a16="http://schemas.microsoft.com/office/drawing/2014/main" id="{E5B50BF4-9774-9C9C-6FEE-8844846D7B5F}"/>
                </a:ext>
              </a:extLst>
            </p:cNvPr>
            <p:cNvSpPr/>
            <p:nvPr/>
          </p:nvSpPr>
          <p:spPr>
            <a:xfrm>
              <a:off x="1953865" y="1296811"/>
              <a:ext cx="269951" cy="147971"/>
            </a:xfrm>
            <a:custGeom>
              <a:avLst/>
              <a:gdLst/>
              <a:ahLst/>
              <a:cxnLst/>
              <a:rect l="l" t="t" r="r" b="b"/>
              <a:pathLst>
                <a:path w="15060" h="8255" extrusionOk="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871;p116">
              <a:extLst>
                <a:ext uri="{FF2B5EF4-FFF2-40B4-BE49-F238E27FC236}">
                  <a16:creationId xmlns:a16="http://schemas.microsoft.com/office/drawing/2014/main" id="{6F20D090-A2E7-9D2A-9C12-094F2C2A2AFE}"/>
                </a:ext>
              </a:extLst>
            </p:cNvPr>
            <p:cNvSpPr/>
            <p:nvPr/>
          </p:nvSpPr>
          <p:spPr>
            <a:xfrm>
              <a:off x="1773837" y="1396227"/>
              <a:ext cx="83907" cy="48523"/>
            </a:xfrm>
            <a:custGeom>
              <a:avLst/>
              <a:gdLst/>
              <a:ahLst/>
              <a:cxnLst/>
              <a:rect l="l" t="t" r="r" b="b"/>
              <a:pathLst>
                <a:path w="4681" h="2707" extrusionOk="0">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3901;p116">
            <a:extLst>
              <a:ext uri="{FF2B5EF4-FFF2-40B4-BE49-F238E27FC236}">
                <a16:creationId xmlns:a16="http://schemas.microsoft.com/office/drawing/2014/main" id="{ADC94953-F426-202D-1CB1-457A21F5F722}"/>
              </a:ext>
            </a:extLst>
          </p:cNvPr>
          <p:cNvGrpSpPr/>
          <p:nvPr/>
        </p:nvGrpSpPr>
        <p:grpSpPr>
          <a:xfrm>
            <a:off x="3587275" y="1841361"/>
            <a:ext cx="1889100" cy="146100"/>
            <a:chOff x="2432300" y="1490925"/>
            <a:chExt cx="1889100" cy="146100"/>
          </a:xfrm>
        </p:grpSpPr>
        <p:sp>
          <p:nvSpPr>
            <p:cNvPr id="45" name="Google Shape;3902;p116">
              <a:extLst>
                <a:ext uri="{FF2B5EF4-FFF2-40B4-BE49-F238E27FC236}">
                  <a16:creationId xmlns:a16="http://schemas.microsoft.com/office/drawing/2014/main" id="{3100EA46-F403-E51C-E3F0-557B5659B1A3}"/>
                </a:ext>
              </a:extLst>
            </p:cNvPr>
            <p:cNvSpPr/>
            <p:nvPr/>
          </p:nvSpPr>
          <p:spPr>
            <a:xfrm>
              <a:off x="2432300" y="1490925"/>
              <a:ext cx="18891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3903;p116">
              <a:extLst>
                <a:ext uri="{FF2B5EF4-FFF2-40B4-BE49-F238E27FC236}">
                  <a16:creationId xmlns:a16="http://schemas.microsoft.com/office/drawing/2014/main" id="{F9BA0EA2-7862-56AF-97D8-A05DBB73D6DB}"/>
                </a:ext>
              </a:extLst>
            </p:cNvPr>
            <p:cNvGrpSpPr/>
            <p:nvPr/>
          </p:nvGrpSpPr>
          <p:grpSpPr>
            <a:xfrm rot="10800000" flipH="1">
              <a:off x="2497649" y="1516972"/>
              <a:ext cx="429322" cy="93999"/>
              <a:chOff x="5795037" y="809024"/>
              <a:chExt cx="431653" cy="94500"/>
            </a:xfrm>
          </p:grpSpPr>
          <p:sp>
            <p:nvSpPr>
              <p:cNvPr id="47" name="Google Shape;3904;p116">
                <a:extLst>
                  <a:ext uri="{FF2B5EF4-FFF2-40B4-BE49-F238E27FC236}">
                    <a16:creationId xmlns:a16="http://schemas.microsoft.com/office/drawing/2014/main" id="{BDB0F994-A7F3-00DB-ED46-30160A114BD5}"/>
                  </a:ext>
                </a:extLst>
              </p:cNvPr>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905;p116">
                <a:extLst>
                  <a:ext uri="{FF2B5EF4-FFF2-40B4-BE49-F238E27FC236}">
                    <a16:creationId xmlns:a16="http://schemas.microsoft.com/office/drawing/2014/main" id="{B196A39F-8755-2BFA-BB37-B7537327CD7D}"/>
                  </a:ext>
                </a:extLst>
              </p:cNvPr>
              <p:cNvSpPr/>
              <p:nvPr/>
            </p:nvSpPr>
            <p:spPr>
              <a:xfrm>
                <a:off x="5963614" y="809024"/>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906;p116">
                <a:extLst>
                  <a:ext uri="{FF2B5EF4-FFF2-40B4-BE49-F238E27FC236}">
                    <a16:creationId xmlns:a16="http://schemas.microsoft.com/office/drawing/2014/main" id="{33355B67-A867-1200-ADF7-4C97E0BE1671}"/>
                  </a:ext>
                </a:extLst>
              </p:cNvPr>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0" name="Google Shape;3860;p116">
            <a:extLst>
              <a:ext uri="{FF2B5EF4-FFF2-40B4-BE49-F238E27FC236}">
                <a16:creationId xmlns:a16="http://schemas.microsoft.com/office/drawing/2014/main" id="{4ED0D9FE-1DD1-AFDE-C4BF-00F96E4280DA}"/>
              </a:ext>
            </a:extLst>
          </p:cNvPr>
          <p:cNvSpPr txBox="1">
            <a:spLocks noGrp="1"/>
          </p:cNvSpPr>
          <p:nvPr>
            <p:ph type="title"/>
          </p:nvPr>
        </p:nvSpPr>
        <p:spPr>
          <a:xfrm>
            <a:off x="2623459" y="1947641"/>
            <a:ext cx="4256314" cy="2036529"/>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sz="6600" dirty="0"/>
              <a:t>Thank You</a:t>
            </a:r>
            <a:endParaRPr sz="6600" dirty="0"/>
          </a:p>
        </p:txBody>
      </p:sp>
      <p:pic>
        <p:nvPicPr>
          <p:cNvPr id="58" name="Picture 57" descr="A close-up of a circuit board&#10;&#10;Description automatically generated">
            <a:extLst>
              <a:ext uri="{FF2B5EF4-FFF2-40B4-BE49-F238E27FC236}">
                <a16:creationId xmlns:a16="http://schemas.microsoft.com/office/drawing/2014/main" id="{F5DA4EF0-8394-C4BA-BC67-1F6A9C6371E9}"/>
              </a:ext>
            </a:extLst>
          </p:cNvPr>
          <p:cNvPicPr>
            <a:picLocks noChangeAspect="1"/>
          </p:cNvPicPr>
          <p:nvPr/>
        </p:nvPicPr>
        <p:blipFill>
          <a:blip r:embed="rId4"/>
          <a:stretch>
            <a:fillRect/>
          </a:stretch>
        </p:blipFill>
        <p:spPr>
          <a:xfrm>
            <a:off x="5996696" y="3047004"/>
            <a:ext cx="2574108" cy="1656150"/>
          </a:xfrm>
          <a:prstGeom prst="rect">
            <a:avLst/>
          </a:prstGeom>
        </p:spPr>
      </p:pic>
    </p:spTree>
    <p:extLst>
      <p:ext uri="{BB962C8B-B14F-4D97-AF65-F5344CB8AC3E}">
        <p14:creationId xmlns:p14="http://schemas.microsoft.com/office/powerpoint/2010/main" val="256800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93"/>
                                        </p:tgtEl>
                                        <p:attrNameLst>
                                          <p:attrName>style.visibility</p:attrName>
                                        </p:attrNameLst>
                                      </p:cBhvr>
                                      <p:to>
                                        <p:strVal val="visible"/>
                                      </p:to>
                                    </p:set>
                                    <p:animEffect transition="in" filter="fade">
                                      <p:cBhvr>
                                        <p:cTn id="7" dur="1000"/>
                                        <p:tgtEl>
                                          <p:spTgt spid="2793"/>
                                        </p:tgtEl>
                                      </p:cBhvr>
                                    </p:animEffect>
                                  </p:childTnLst>
                                </p:cTn>
                              </p:par>
                              <p:par>
                                <p:cTn id="8" presetID="10" presetClass="entr" presetSubtype="0" fill="hold" nodeType="withEffect">
                                  <p:stCondLst>
                                    <p:cond delay="0"/>
                                  </p:stCondLst>
                                  <p:childTnLst>
                                    <p:set>
                                      <p:cBhvr>
                                        <p:cTn id="9" dur="1" fill="hold">
                                          <p:stCondLst>
                                            <p:cond delay="0"/>
                                          </p:stCondLst>
                                        </p:cTn>
                                        <p:tgtEl>
                                          <p:spTgt spid="2794"/>
                                        </p:tgtEl>
                                        <p:attrNameLst>
                                          <p:attrName>style.visibility</p:attrName>
                                        </p:attrNameLst>
                                      </p:cBhvr>
                                      <p:to>
                                        <p:strVal val="visible"/>
                                      </p:to>
                                    </p:set>
                                    <p:animEffect transition="in" filter="fade">
                                      <p:cBhvr>
                                        <p:cTn id="10" dur="1000"/>
                                        <p:tgtEl>
                                          <p:spTgt spid="2794"/>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US" sz="2400" b="1" dirty="0"/>
              <a:t>ESP32 Overview and Programming Guide</a:t>
            </a:r>
          </a:p>
        </p:txBody>
      </p:sp>
      <p:sp>
        <p:nvSpPr>
          <p:cNvPr id="1020" name="Google Shape;1020;p65"/>
          <p:cNvSpPr txBox="1">
            <a:spLocks noGrp="1"/>
          </p:cNvSpPr>
          <p:nvPr>
            <p:ph type="body" idx="1"/>
          </p:nvPr>
        </p:nvSpPr>
        <p:spPr>
          <a:xfrm>
            <a:off x="720000" y="1444275"/>
            <a:ext cx="7704000" cy="3011700"/>
          </a:xfrm>
          <a:prstGeom prst="rect">
            <a:avLst/>
          </a:prstGeom>
        </p:spPr>
        <p:txBody>
          <a:bodyPr spcFirstLastPara="1" wrap="square" lIns="91425" tIns="91425" rIns="91425" bIns="91425" anchor="ctr" anchorCtr="0">
            <a:noAutofit/>
          </a:bodyPr>
          <a:lstStyle/>
          <a:p>
            <a:pPr marL="152400" indent="0">
              <a:buNone/>
            </a:pPr>
            <a:r>
              <a:rPr lang="en-US" sz="1400" b="1" dirty="0"/>
              <a:t>Why Use ESP32?</a:t>
            </a:r>
          </a:p>
          <a:p>
            <a:pPr>
              <a:buFont typeface="Arial" panose="020B0604020202020204" pitchFamily="34" charset="0"/>
              <a:buChar char="•"/>
            </a:pPr>
            <a:r>
              <a:rPr lang="en-US" sz="1400" b="1" dirty="0"/>
              <a:t>Wireless Connectivity</a:t>
            </a:r>
            <a:r>
              <a:rPr lang="en-US" sz="1400" dirty="0"/>
              <a:t>: Built-in Wi-Fi and Bluetooth for IoT.</a:t>
            </a:r>
          </a:p>
          <a:p>
            <a:pPr>
              <a:buFont typeface="Arial" panose="020B0604020202020204" pitchFamily="34" charset="0"/>
              <a:buChar char="•"/>
            </a:pPr>
            <a:r>
              <a:rPr lang="en-US" sz="1400" b="1" dirty="0"/>
              <a:t>High Performance</a:t>
            </a:r>
            <a:r>
              <a:rPr lang="en-US" sz="1400" dirty="0"/>
              <a:t>: Dual-core processor and low power consumption.</a:t>
            </a:r>
          </a:p>
          <a:p>
            <a:pPr>
              <a:buFont typeface="Arial" panose="020B0604020202020204" pitchFamily="34" charset="0"/>
              <a:buChar char="•"/>
            </a:pPr>
            <a:r>
              <a:rPr lang="en-US" sz="1400" b="1" dirty="0"/>
              <a:t>Versatile</a:t>
            </a:r>
            <a:r>
              <a:rPr lang="en-US" sz="1400" dirty="0"/>
              <a:t>: Supports digital, analog, PWM, ADC, and DAC pins.</a:t>
            </a:r>
          </a:p>
          <a:p>
            <a:pPr>
              <a:buFont typeface="Arial" panose="020B0604020202020204" pitchFamily="34" charset="0"/>
              <a:buChar char="•"/>
            </a:pPr>
            <a:r>
              <a:rPr lang="en-US" sz="1400" b="1" dirty="0"/>
              <a:t>Open Source</a:t>
            </a:r>
            <a:r>
              <a:rPr lang="en-US" sz="1400" dirty="0"/>
              <a:t>: Hardware and software are open-source.</a:t>
            </a:r>
          </a:p>
          <a:p>
            <a:pPr>
              <a:buFont typeface="Arial" panose="020B0604020202020204" pitchFamily="34" charset="0"/>
              <a:buChar char="•"/>
            </a:pPr>
            <a:r>
              <a:rPr lang="en-US" sz="1400" b="1" dirty="0"/>
              <a:t>Community Support</a:t>
            </a:r>
            <a:r>
              <a:rPr lang="en-US" sz="1400" dirty="0"/>
              <a:t>: Extensive tutorials, libraries, and resources.</a:t>
            </a:r>
          </a:p>
          <a:p>
            <a:pPr marL="152400" indent="0">
              <a:buNone/>
            </a:pPr>
            <a:endParaRPr lang="ar-EG" sz="1400" dirty="0"/>
          </a:p>
          <a:p>
            <a:pPr marL="152400" indent="0">
              <a:buNone/>
            </a:pPr>
            <a:r>
              <a:rPr lang="en-US" sz="1400" b="1" dirty="0"/>
              <a:t>ESP32 Key Components</a:t>
            </a:r>
          </a:p>
          <a:p>
            <a:pPr>
              <a:buFont typeface="Arial" panose="020B0604020202020204" pitchFamily="34" charset="0"/>
              <a:buChar char="•"/>
            </a:pPr>
            <a:r>
              <a:rPr lang="en-US" sz="1400" b="1" dirty="0"/>
              <a:t>Microcontroller</a:t>
            </a:r>
            <a:r>
              <a:rPr lang="en-US" sz="1400" dirty="0"/>
              <a:t>: Executes programs.</a:t>
            </a:r>
          </a:p>
          <a:p>
            <a:pPr>
              <a:buFont typeface="Arial" panose="020B0604020202020204" pitchFamily="34" charset="0"/>
              <a:buChar char="•"/>
            </a:pPr>
            <a:r>
              <a:rPr lang="en-US" sz="1400" b="1" dirty="0"/>
              <a:t>GPIO Pins</a:t>
            </a:r>
            <a:r>
              <a:rPr lang="en-US" sz="1400" dirty="0"/>
              <a:t>: Digital and analog input/output.</a:t>
            </a:r>
          </a:p>
          <a:p>
            <a:pPr>
              <a:buFont typeface="Arial" panose="020B0604020202020204" pitchFamily="34" charset="0"/>
              <a:buChar char="•"/>
            </a:pPr>
            <a:r>
              <a:rPr lang="en-US" sz="1400" b="1" dirty="0"/>
              <a:t>Wi-Fi &amp; Bluetooth</a:t>
            </a:r>
            <a:r>
              <a:rPr lang="en-US" sz="1400" dirty="0"/>
              <a:t>: For wireless communication.</a:t>
            </a:r>
          </a:p>
          <a:p>
            <a:pPr>
              <a:buFont typeface="Arial" panose="020B0604020202020204" pitchFamily="34" charset="0"/>
              <a:buChar char="•"/>
            </a:pPr>
            <a:r>
              <a:rPr lang="en-US" sz="1400" b="1" dirty="0"/>
              <a:t>Power Pins</a:t>
            </a:r>
            <a:r>
              <a:rPr lang="en-US" sz="1400" dirty="0"/>
              <a:t>: 3.3V and GND for powering peripherals.</a:t>
            </a:r>
          </a:p>
          <a:p>
            <a:pPr marL="152400" indent="0">
              <a:buNone/>
            </a:pPr>
            <a:endParaRPr lang="en-US" sz="1400" dirty="0"/>
          </a:p>
        </p:txBody>
      </p:sp>
      <p:sp>
        <p:nvSpPr>
          <p:cNvPr id="1021" name="Google Shape;1021;p65"/>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5">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5">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5">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4708A552-27F1-BBF3-8E34-3AA46DC67AC4}"/>
              </a:ext>
            </a:extLst>
          </p:cNvPr>
          <p:cNvPicPr>
            <a:picLocks noChangeAspect="1"/>
          </p:cNvPicPr>
          <p:nvPr/>
        </p:nvPicPr>
        <p:blipFill>
          <a:blip r:embed="rId4"/>
          <a:srcRect/>
          <a:stretch/>
        </p:blipFill>
        <p:spPr>
          <a:xfrm>
            <a:off x="6664028" y="1566119"/>
            <a:ext cx="1268838" cy="247746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 Overview and Programming Guide</a:t>
            </a:r>
            <a:endParaRPr sz="2400" dirty="0"/>
          </a:p>
        </p:txBody>
      </p:sp>
      <p:sp>
        <p:nvSpPr>
          <p:cNvPr id="1020" name="Google Shape;1020;p65"/>
          <p:cNvSpPr txBox="1">
            <a:spLocks noGrp="1"/>
          </p:cNvSpPr>
          <p:nvPr>
            <p:ph type="body" idx="1"/>
          </p:nvPr>
        </p:nvSpPr>
        <p:spPr>
          <a:xfrm>
            <a:off x="720000" y="1444275"/>
            <a:ext cx="7704000" cy="3011700"/>
          </a:xfrm>
          <a:prstGeom prst="rect">
            <a:avLst/>
          </a:prstGeom>
        </p:spPr>
        <p:txBody>
          <a:bodyPr spcFirstLastPara="1" wrap="square" lIns="91425" tIns="91425" rIns="91425" bIns="91425" anchor="ctr" anchorCtr="0">
            <a:noAutofit/>
          </a:bodyPr>
          <a:lstStyle/>
          <a:p>
            <a:pPr marL="152400" indent="0">
              <a:buNone/>
            </a:pPr>
            <a:r>
              <a:rPr lang="en-US" sz="1600" b="1" dirty="0"/>
              <a:t>Code Structure</a:t>
            </a:r>
          </a:p>
          <a:p>
            <a:pPr marL="152400" indent="0">
              <a:buNone/>
            </a:pPr>
            <a:r>
              <a:rPr lang="en-US" sz="1600" dirty="0"/>
              <a:t>code consists of two main functions:</a:t>
            </a:r>
          </a:p>
          <a:p>
            <a:r>
              <a:rPr lang="en-US" sz="1600" b="1" dirty="0"/>
              <a:t>setup()</a:t>
            </a:r>
          </a:p>
          <a:p>
            <a:pPr>
              <a:buFont typeface="Arial" panose="020B0604020202020204" pitchFamily="34" charset="0"/>
              <a:buChar char="•"/>
            </a:pPr>
            <a:r>
              <a:rPr lang="en-US" sz="1600" dirty="0"/>
              <a:t>Runs once at the beginning of the program.</a:t>
            </a:r>
          </a:p>
          <a:p>
            <a:pPr>
              <a:buFont typeface="Arial" panose="020B0604020202020204" pitchFamily="34" charset="0"/>
              <a:buChar char="•"/>
            </a:pPr>
            <a:r>
              <a:rPr lang="en-US" sz="1600" dirty="0"/>
              <a:t>Used to initialize the setup, such as </a:t>
            </a:r>
          </a:p>
          <a:p>
            <a:pPr marL="152400" indent="0">
              <a:buNone/>
            </a:pPr>
            <a:r>
              <a:rPr lang="en-US" sz="1600" dirty="0"/>
              <a:t>      setting pin modes.</a:t>
            </a:r>
          </a:p>
          <a:p>
            <a:pPr marL="152400" indent="0">
              <a:buNone/>
            </a:pPr>
            <a:endParaRPr lang="en-US" sz="1600" dirty="0"/>
          </a:p>
          <a:p>
            <a:pPr>
              <a:buFont typeface="+mj-lt"/>
              <a:buAutoNum type="arabicPeriod" startAt="2"/>
            </a:pPr>
            <a:r>
              <a:rPr lang="en-US" sz="1600" b="1" dirty="0"/>
              <a:t>loop()</a:t>
            </a:r>
          </a:p>
          <a:p>
            <a:pPr marL="438150" indent="-285750">
              <a:buFont typeface="Arial" panose="020B0604020202020204" pitchFamily="34" charset="0"/>
              <a:buChar char="•"/>
            </a:pPr>
            <a:r>
              <a:rPr lang="en-US" sz="1600" dirty="0"/>
              <a:t>Runs repeatedly after the setup() function.</a:t>
            </a:r>
          </a:p>
          <a:p>
            <a:pPr marL="438150" indent="-285750">
              <a:buFont typeface="Arial" panose="020B0604020202020204" pitchFamily="34" charset="0"/>
              <a:buChar char="•"/>
            </a:pPr>
            <a:r>
              <a:rPr lang="en-US" sz="1600" dirty="0"/>
              <a:t>Contains the main tasks that the program</a:t>
            </a:r>
          </a:p>
          <a:p>
            <a:pPr marL="152400" indent="0">
              <a:buNone/>
            </a:pPr>
            <a:r>
              <a:rPr lang="en-US" sz="1600" dirty="0"/>
              <a:t>      will perform.</a:t>
            </a:r>
          </a:p>
          <a:p>
            <a:pPr marL="152400" indent="0">
              <a:buNone/>
            </a:pPr>
            <a:endParaRPr lang="en-US" sz="1600" dirty="0"/>
          </a:p>
        </p:txBody>
      </p:sp>
      <p:sp>
        <p:nvSpPr>
          <p:cNvPr id="1021" name="Google Shape;1021;p65"/>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5">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5">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5">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screenshot of a computer code&#10;&#10;Description automatically generated">
            <a:extLst>
              <a:ext uri="{FF2B5EF4-FFF2-40B4-BE49-F238E27FC236}">
                <a16:creationId xmlns:a16="http://schemas.microsoft.com/office/drawing/2014/main" id="{35709236-9E4D-B7FB-A970-20D57AD1217E}"/>
              </a:ext>
            </a:extLst>
          </p:cNvPr>
          <p:cNvPicPr>
            <a:picLocks noChangeAspect="1"/>
          </p:cNvPicPr>
          <p:nvPr/>
        </p:nvPicPr>
        <p:blipFill rotWithShape="1">
          <a:blip r:embed="rId4"/>
          <a:srcRect l="9918" t="37705" r="12033" b="24618"/>
          <a:stretch/>
        </p:blipFill>
        <p:spPr>
          <a:xfrm>
            <a:off x="4638908" y="2370302"/>
            <a:ext cx="3538468" cy="733495"/>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7DFD8E24-9110-1BD6-A91D-4852864BA4BF}"/>
              </a:ext>
            </a:extLst>
          </p:cNvPr>
          <p:cNvPicPr>
            <a:picLocks noChangeAspect="1"/>
          </p:cNvPicPr>
          <p:nvPr/>
        </p:nvPicPr>
        <p:blipFill rotWithShape="1">
          <a:blip r:embed="rId5"/>
          <a:srcRect l="9921" t="31630" r="11951" b="26941"/>
          <a:stretch/>
        </p:blipFill>
        <p:spPr>
          <a:xfrm>
            <a:off x="4698381" y="3477418"/>
            <a:ext cx="3538468" cy="978557"/>
          </a:xfrm>
          <a:prstGeom prst="rect">
            <a:avLst/>
          </a:prstGeom>
        </p:spPr>
      </p:pic>
    </p:spTree>
    <p:extLst>
      <p:ext uri="{BB962C8B-B14F-4D97-AF65-F5344CB8AC3E}">
        <p14:creationId xmlns:p14="http://schemas.microsoft.com/office/powerpoint/2010/main" val="356728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7678745" y="2157024"/>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flipH="1">
            <a:off x="546633" y="160199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8"/>
          <p:cNvSpPr/>
          <p:nvPr/>
        </p:nvSpPr>
        <p:spPr>
          <a:xfrm>
            <a:off x="7583488" y="1997113"/>
            <a:ext cx="60951" cy="52551"/>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accent2"/>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713191" y="1152293"/>
            <a:ext cx="7704000" cy="3494048"/>
          </a:xfrm>
          <a:prstGeom prst="roundRect">
            <a:avLst>
              <a:gd name="adj" fmla="val 5229"/>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68"/>
          <p:cNvSpPr txBox="1">
            <a:spLocks noGrp="1"/>
          </p:cNvSpPr>
          <p:nvPr>
            <p:ph type="subTitle" idx="1"/>
          </p:nvPr>
        </p:nvSpPr>
        <p:spPr>
          <a:xfrm>
            <a:off x="726809" y="1528845"/>
            <a:ext cx="7339240" cy="3015192"/>
          </a:xfrm>
          <a:prstGeom prst="rect">
            <a:avLst/>
          </a:prstGeom>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dirty="0"/>
              <a:t>Basic Arduino Functions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lang="en-US" altLang="en-US" sz="1400" b="1" dirty="0" err="1"/>
              <a:t>pinMode</a:t>
            </a:r>
            <a:r>
              <a:rPr lang="en-US" altLang="en-US" sz="1400" dirty="0"/>
              <a:t>(</a:t>
            </a:r>
            <a:r>
              <a:rPr lang="en-US" altLang="en-US" sz="1400" b="1" dirty="0"/>
              <a:t>pin</a:t>
            </a:r>
            <a:r>
              <a:rPr lang="en-US" altLang="en-US" sz="1400" dirty="0"/>
              <a:t>, </a:t>
            </a:r>
            <a:r>
              <a:rPr lang="en-US" altLang="en-US" sz="1400" b="1" dirty="0"/>
              <a:t>mode</a:t>
            </a:r>
            <a:r>
              <a:rPr lang="en-US" altLang="en-US" sz="1400" dirty="0"/>
              <a:t>): Used to set the pin mode as input (</a:t>
            </a:r>
            <a:r>
              <a:rPr lang="en-US" altLang="en-US" sz="1400" b="1" dirty="0"/>
              <a:t>INPUT</a:t>
            </a:r>
            <a:r>
              <a:rPr lang="en-US" altLang="en-US" sz="1400" dirty="0"/>
              <a:t>) or output (</a:t>
            </a:r>
            <a:r>
              <a:rPr lang="en-US" altLang="en-US" sz="1400" b="1" dirty="0"/>
              <a:t>OUTPUT</a:t>
            </a:r>
            <a:r>
              <a:rPr lang="en-US" altLang="en-US" sz="1400" dirty="0"/>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lang="en-US" altLang="en-US" sz="1400" b="1" dirty="0" err="1"/>
              <a:t>digitalRead</a:t>
            </a:r>
            <a:r>
              <a:rPr lang="en-US" altLang="en-US" sz="1400" dirty="0"/>
              <a:t>(</a:t>
            </a:r>
            <a:r>
              <a:rPr lang="en-US" altLang="en-US" sz="1400" b="1" dirty="0"/>
              <a:t>pin</a:t>
            </a:r>
            <a:r>
              <a:rPr lang="en-US" altLang="en-US" sz="1400" dirty="0"/>
              <a:t>): Reads the state of a digital pin (</a:t>
            </a:r>
            <a:r>
              <a:rPr lang="en-US" altLang="en-US" sz="1400" b="1" dirty="0"/>
              <a:t>HIGH</a:t>
            </a:r>
            <a:r>
              <a:rPr lang="en-US" altLang="en-US" sz="1400" dirty="0"/>
              <a:t> or </a:t>
            </a:r>
            <a:r>
              <a:rPr lang="en-US" altLang="en-US" sz="1400" b="1" dirty="0"/>
              <a:t>LOW</a:t>
            </a:r>
            <a:r>
              <a:rPr lang="en-US" altLang="en-US" sz="1400" dirty="0"/>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lang="en-US" altLang="en-US" sz="1400" b="1" dirty="0" err="1"/>
              <a:t>digitalWrite</a:t>
            </a:r>
            <a:r>
              <a:rPr lang="en-US" altLang="en-US" sz="1400" dirty="0"/>
              <a:t>(</a:t>
            </a:r>
            <a:r>
              <a:rPr lang="en-US" altLang="en-US" sz="1400" b="1" dirty="0"/>
              <a:t>pin</a:t>
            </a:r>
            <a:r>
              <a:rPr lang="en-US" altLang="en-US" sz="1400" dirty="0"/>
              <a:t>, </a:t>
            </a:r>
            <a:r>
              <a:rPr lang="en-US" altLang="en-US" sz="1400" b="1" dirty="0"/>
              <a:t>value</a:t>
            </a:r>
            <a:r>
              <a:rPr lang="en-US" altLang="en-US" sz="1400" dirty="0"/>
              <a:t>): Sets the state of a digital pin (</a:t>
            </a:r>
            <a:r>
              <a:rPr lang="en-US" altLang="en-US" sz="1400" b="1" dirty="0"/>
              <a:t>HIGH</a:t>
            </a:r>
            <a:r>
              <a:rPr lang="en-US" altLang="en-US" sz="1400" dirty="0"/>
              <a:t> or </a:t>
            </a:r>
            <a:r>
              <a:rPr lang="en-US" altLang="en-US" sz="1400" b="1" dirty="0"/>
              <a:t>LOW</a:t>
            </a:r>
            <a:r>
              <a:rPr lang="en-US" altLang="en-US" sz="1400" dirty="0"/>
              <a:t>).</a:t>
            </a:r>
          </a:p>
          <a:p>
            <a:pPr marL="0" marR="0" lvl="0" indent="0" algn="l" defTabSz="914400" rtl="0" eaLnBrk="0" fontAlgn="base" latinLnBrk="0" hangingPunct="0">
              <a:lnSpc>
                <a:spcPct val="100000"/>
              </a:lnSpc>
              <a:spcBef>
                <a:spcPct val="0"/>
              </a:spcBef>
              <a:spcAft>
                <a:spcPct val="0"/>
              </a:spcAft>
              <a:buClrTx/>
              <a:buSzTx/>
              <a:buNone/>
              <a:tabLst/>
            </a:pPr>
            <a:r>
              <a:rPr lang="en-US" sz="1400" b="1" dirty="0"/>
              <a:t>Example 1 - Blinking LED</a:t>
            </a:r>
          </a:p>
          <a:p>
            <a:pPr marL="152400" indent="0">
              <a:buNone/>
            </a:pPr>
            <a:r>
              <a:rPr lang="en-US" sz="1400" b="1" dirty="0"/>
              <a:t>Objective</a:t>
            </a:r>
            <a:r>
              <a:rPr lang="en-US" sz="1400" dirty="0"/>
              <a:t>:</a:t>
            </a:r>
          </a:p>
          <a:p>
            <a:pPr marL="152400" indent="0">
              <a:buNone/>
            </a:pPr>
            <a:r>
              <a:rPr lang="en-US" sz="1400" dirty="0"/>
              <a:t>Make an LED blink on and off repeatedly.</a:t>
            </a:r>
          </a:p>
          <a:p>
            <a:pPr marL="152400" indent="0">
              <a:buNone/>
            </a:pPr>
            <a:r>
              <a:rPr lang="en-US" sz="1400" b="1" dirty="0"/>
              <a:t>Components</a:t>
            </a:r>
            <a:r>
              <a:rPr lang="en-US" sz="1400" dirty="0"/>
              <a:t>: Arduino board – LED </a:t>
            </a:r>
          </a:p>
          <a:p>
            <a:pPr marL="152400" indent="0">
              <a:buNone/>
            </a:pPr>
            <a:r>
              <a:rPr lang="en-US" sz="1400" dirty="0"/>
              <a:t>Resistor (220 ohms) – Breadboard - Jumper wires.</a:t>
            </a:r>
          </a:p>
          <a:p>
            <a:pPr marL="152400" indent="0">
              <a:buNone/>
            </a:pPr>
            <a:r>
              <a:rPr lang="en-US" sz="1400" b="1" dirty="0"/>
              <a:t>Steps:</a:t>
            </a:r>
          </a:p>
          <a:p>
            <a:r>
              <a:rPr lang="en-US" sz="1200" dirty="0"/>
              <a:t>Connect the </a:t>
            </a:r>
            <a:r>
              <a:rPr lang="en-US" sz="1200" b="1" dirty="0"/>
              <a:t>LED</a:t>
            </a:r>
            <a:r>
              <a:rPr lang="en-US" sz="1200" dirty="0"/>
              <a:t> to a </a:t>
            </a:r>
            <a:r>
              <a:rPr lang="en-US" sz="1200" b="1" dirty="0"/>
              <a:t>digital pin</a:t>
            </a:r>
            <a:r>
              <a:rPr lang="en-US" sz="1200" dirty="0"/>
              <a:t> (pin 13) </a:t>
            </a:r>
          </a:p>
          <a:p>
            <a:r>
              <a:rPr lang="en-US" sz="1200" dirty="0"/>
              <a:t>Connect the other leg of the </a:t>
            </a:r>
            <a:r>
              <a:rPr lang="en-US" sz="1200" b="1" dirty="0"/>
              <a:t>LED</a:t>
            </a:r>
            <a:r>
              <a:rPr lang="en-US" sz="1200" dirty="0"/>
              <a:t> to ground (</a:t>
            </a:r>
            <a:r>
              <a:rPr lang="en-US" sz="1200" b="1" dirty="0"/>
              <a:t>GND</a:t>
            </a:r>
            <a:r>
              <a:rPr lang="en-US" sz="1200" dirty="0"/>
              <a:t>).</a:t>
            </a:r>
          </a:p>
          <a:p>
            <a:r>
              <a:rPr lang="en-US" sz="1200" dirty="0"/>
              <a:t>Upload the following code to the Arduino.</a:t>
            </a:r>
          </a:p>
          <a:p>
            <a:endParaRPr lang="en-US" sz="1400" dirty="0"/>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p>
        </p:txBody>
      </p:sp>
      <p:sp>
        <p:nvSpPr>
          <p:cNvPr id="1124" name="Google Shape;1124;p68"/>
          <p:cNvSpPr/>
          <p:nvPr/>
        </p:nvSpPr>
        <p:spPr>
          <a:xfrm rot="5400000">
            <a:off x="8140505" y="2487481"/>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p:cNvGrpSpPr/>
          <p:nvPr/>
        </p:nvGrpSpPr>
        <p:grpSpPr>
          <a:xfrm>
            <a:off x="391307" y="4192746"/>
            <a:ext cx="627083" cy="436814"/>
            <a:chOff x="5779976" y="1418876"/>
            <a:chExt cx="421200" cy="293400"/>
          </a:xfrm>
        </p:grpSpPr>
        <p:sp>
          <p:nvSpPr>
            <p:cNvPr id="1127" name="Google Shape;1127;p6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p:cNvGrpSpPr/>
          <p:nvPr/>
        </p:nvGrpSpPr>
        <p:grpSpPr>
          <a:xfrm>
            <a:off x="-1236650" y="1042545"/>
            <a:ext cx="891300" cy="486300"/>
            <a:chOff x="6930163" y="1358338"/>
            <a:chExt cx="891300" cy="486300"/>
          </a:xfrm>
        </p:grpSpPr>
        <p:sp>
          <p:nvSpPr>
            <p:cNvPr id="1130" name="Google Shape;1130;p68"/>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618690" y="2979599"/>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824473" y="3270650"/>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8010835" y="582902"/>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a:off x="827946" y="1238683"/>
            <a:ext cx="2008800" cy="146100"/>
            <a:chOff x="847125" y="3296850"/>
            <a:chExt cx="2008800" cy="146100"/>
          </a:xfrm>
        </p:grpSpPr>
        <p:sp>
          <p:nvSpPr>
            <p:cNvPr id="1140" name="Google Shape;1140;p68"/>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878209" y="3322949"/>
              <a:ext cx="429322" cy="93999"/>
              <a:chOff x="5795037" y="809024"/>
              <a:chExt cx="431653" cy="94500"/>
            </a:xfrm>
          </p:grpSpPr>
          <p:sp>
            <p:nvSpPr>
              <p:cNvPr id="1142" name="Google Shape;1142;p6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54C673AB-E9B7-7A4E-3E9E-0756A40B961D}"/>
              </a:ext>
            </a:extLst>
          </p:cNvPr>
          <p:cNvSpPr txBox="1">
            <a:spLocks/>
          </p:cNvSpPr>
          <p:nvPr/>
        </p:nvSpPr>
        <p:spPr>
          <a:xfrm>
            <a:off x="604232" y="599463"/>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pPr algn="ctr"/>
            <a:r>
              <a:rPr lang="en-US" sz="2400" dirty="0">
                <a:solidFill>
                  <a:schemeClr val="bg1"/>
                </a:solidFill>
              </a:rPr>
              <a:t>Arduino Overview and Programming Guide</a:t>
            </a:r>
          </a:p>
        </p:txBody>
      </p:sp>
      <p:pic>
        <p:nvPicPr>
          <p:cNvPr id="4" name="Picture 3">
            <a:extLst>
              <a:ext uri="{FF2B5EF4-FFF2-40B4-BE49-F238E27FC236}">
                <a16:creationId xmlns:a16="http://schemas.microsoft.com/office/drawing/2014/main" id="{59D3EF84-5E7E-21BC-57AF-A15CDAD1A4D8}"/>
              </a:ext>
            </a:extLst>
          </p:cNvPr>
          <p:cNvPicPr>
            <a:picLocks noChangeAspect="1"/>
          </p:cNvPicPr>
          <p:nvPr/>
        </p:nvPicPr>
        <p:blipFill rotWithShape="1">
          <a:blip r:embed="rId4"/>
          <a:srcRect l="10383" t="23225" r="11400" b="19629"/>
          <a:stretch/>
        </p:blipFill>
        <p:spPr>
          <a:xfrm>
            <a:off x="4372340" y="2474789"/>
            <a:ext cx="3947187" cy="2071102"/>
          </a:xfrm>
          <a:prstGeom prst="rect">
            <a:avLst/>
          </a:prstGeom>
        </p:spPr>
      </p:pic>
    </p:spTree>
    <p:extLst>
      <p:ext uri="{BB962C8B-B14F-4D97-AF65-F5344CB8AC3E}">
        <p14:creationId xmlns:p14="http://schemas.microsoft.com/office/powerpoint/2010/main" val="189796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7678745" y="2157024"/>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flipH="1">
            <a:off x="546633" y="160199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8"/>
          <p:cNvSpPr/>
          <p:nvPr/>
        </p:nvSpPr>
        <p:spPr>
          <a:xfrm>
            <a:off x="7685259" y="2589733"/>
            <a:ext cx="60951" cy="52551"/>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accent2"/>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713191" y="1152292"/>
            <a:ext cx="7704000" cy="1202601"/>
          </a:xfrm>
          <a:prstGeom prst="roundRect">
            <a:avLst>
              <a:gd name="adj" fmla="val 5229"/>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68"/>
          <p:cNvSpPr txBox="1">
            <a:spLocks noGrp="1"/>
          </p:cNvSpPr>
          <p:nvPr>
            <p:ph type="subTitle" idx="1"/>
          </p:nvPr>
        </p:nvSpPr>
        <p:spPr>
          <a:xfrm>
            <a:off x="726808" y="1454505"/>
            <a:ext cx="7581423" cy="877705"/>
          </a:xfrm>
          <a:prstGeom prst="rect">
            <a:avLst/>
          </a:prstGeom>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600" dirty="0"/>
              <a:t>In this project, we will control a DC motor using two ESP32s and a motion sensor, one ESP32 will act as the </a:t>
            </a:r>
            <a:r>
              <a:rPr lang="en-US" sz="1600" b="1" dirty="0"/>
              <a:t>motion detector</a:t>
            </a:r>
            <a:r>
              <a:rPr lang="en-US" sz="1600" dirty="0"/>
              <a:t> (acting as a sensor hub) and the other ESP32 will control the </a:t>
            </a:r>
            <a:r>
              <a:rPr lang="en-US" sz="1600" b="1" dirty="0"/>
              <a:t>DC motor</a:t>
            </a:r>
            <a:r>
              <a:rPr lang="en-US" sz="1600" dirty="0"/>
              <a:t> based on the motion detection signal received via Wi-Fi .</a:t>
            </a:r>
            <a:endParaRPr lang="en-US" altLang="en-US" sz="1600" dirty="0"/>
          </a:p>
        </p:txBody>
      </p:sp>
      <p:sp>
        <p:nvSpPr>
          <p:cNvPr id="1124" name="Google Shape;1124;p68"/>
          <p:cNvSpPr/>
          <p:nvPr/>
        </p:nvSpPr>
        <p:spPr>
          <a:xfrm rot="5400000">
            <a:off x="8140505" y="2487481"/>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p:cNvGrpSpPr/>
          <p:nvPr/>
        </p:nvGrpSpPr>
        <p:grpSpPr>
          <a:xfrm>
            <a:off x="391307" y="4192746"/>
            <a:ext cx="627083" cy="436814"/>
            <a:chOff x="5779976" y="1418876"/>
            <a:chExt cx="421200" cy="293400"/>
          </a:xfrm>
        </p:grpSpPr>
        <p:sp>
          <p:nvSpPr>
            <p:cNvPr id="1127" name="Google Shape;1127;p6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p:cNvGrpSpPr/>
          <p:nvPr/>
        </p:nvGrpSpPr>
        <p:grpSpPr>
          <a:xfrm>
            <a:off x="-1236650" y="1042545"/>
            <a:ext cx="891300" cy="486300"/>
            <a:chOff x="6930163" y="1358338"/>
            <a:chExt cx="891300" cy="486300"/>
          </a:xfrm>
        </p:grpSpPr>
        <p:sp>
          <p:nvSpPr>
            <p:cNvPr id="1130" name="Google Shape;1130;p68"/>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618690" y="2979599"/>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824473" y="3270650"/>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8010835" y="582902"/>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a:off x="827946" y="1238683"/>
            <a:ext cx="2008800" cy="146100"/>
            <a:chOff x="847125" y="3296850"/>
            <a:chExt cx="2008800" cy="146100"/>
          </a:xfrm>
        </p:grpSpPr>
        <p:sp>
          <p:nvSpPr>
            <p:cNvPr id="1140" name="Google Shape;1140;p68"/>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878209" y="3322949"/>
              <a:ext cx="429322" cy="93999"/>
              <a:chOff x="5795037" y="809024"/>
              <a:chExt cx="431653" cy="94500"/>
            </a:xfrm>
          </p:grpSpPr>
          <p:sp>
            <p:nvSpPr>
              <p:cNvPr id="1142" name="Google Shape;1142;p6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54C673AB-E9B7-7A4E-3E9E-0756A40B961D}"/>
              </a:ext>
            </a:extLst>
          </p:cNvPr>
          <p:cNvSpPr txBox="1">
            <a:spLocks/>
          </p:cNvSpPr>
          <p:nvPr/>
        </p:nvSpPr>
        <p:spPr>
          <a:xfrm>
            <a:off x="604232" y="599463"/>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1800" b="1" dirty="0">
                <a:solidFill>
                  <a:schemeClr val="bg1"/>
                </a:solidFill>
              </a:rPr>
              <a:t>Project: DC Motor Control with Motion Sensor Through ESP32</a:t>
            </a:r>
          </a:p>
        </p:txBody>
      </p:sp>
      <p:sp>
        <p:nvSpPr>
          <p:cNvPr id="41" name="Google Shape;1030;p66">
            <a:hlinkClick r:id="" action="ppaction://noaction"/>
            <a:extLst>
              <a:ext uri="{FF2B5EF4-FFF2-40B4-BE49-F238E27FC236}">
                <a16:creationId xmlns:a16="http://schemas.microsoft.com/office/drawing/2014/main" id="{B65BB3CE-3393-4EC4-5A2F-1E79B4F0F3BA}"/>
              </a:ext>
            </a:extLst>
          </p:cNvPr>
          <p:cNvSpPr txBox="1">
            <a:spLocks/>
          </p:cNvSpPr>
          <p:nvPr/>
        </p:nvSpPr>
        <p:spPr>
          <a:xfrm>
            <a:off x="4652326" y="3817079"/>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05</a:t>
            </a:r>
          </a:p>
        </p:txBody>
      </p:sp>
      <p:sp>
        <p:nvSpPr>
          <p:cNvPr id="42" name="Google Shape;1031;p66">
            <a:hlinkClick r:id="" action="ppaction://noaction"/>
            <a:extLst>
              <a:ext uri="{FF2B5EF4-FFF2-40B4-BE49-F238E27FC236}">
                <a16:creationId xmlns:a16="http://schemas.microsoft.com/office/drawing/2014/main" id="{0DEA66FB-AE0B-B8D3-C2ED-68E4BB28A10B}"/>
              </a:ext>
            </a:extLst>
          </p:cNvPr>
          <p:cNvSpPr txBox="1">
            <a:spLocks/>
          </p:cNvSpPr>
          <p:nvPr/>
        </p:nvSpPr>
        <p:spPr>
          <a:xfrm>
            <a:off x="4652313" y="2548548"/>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04</a:t>
            </a:r>
          </a:p>
        </p:txBody>
      </p:sp>
      <p:sp>
        <p:nvSpPr>
          <p:cNvPr id="43" name="Google Shape;1032;p66">
            <a:hlinkClick r:id="" action="ppaction://noaction"/>
            <a:extLst>
              <a:ext uri="{FF2B5EF4-FFF2-40B4-BE49-F238E27FC236}">
                <a16:creationId xmlns:a16="http://schemas.microsoft.com/office/drawing/2014/main" id="{9D24DA17-9A12-7F43-71BA-6F337E6527DD}"/>
              </a:ext>
            </a:extLst>
          </p:cNvPr>
          <p:cNvSpPr txBox="1">
            <a:spLocks/>
          </p:cNvSpPr>
          <p:nvPr/>
        </p:nvSpPr>
        <p:spPr>
          <a:xfrm>
            <a:off x="2132301" y="3817079"/>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DC Motor</a:t>
            </a:r>
          </a:p>
        </p:txBody>
      </p:sp>
      <p:sp>
        <p:nvSpPr>
          <p:cNvPr id="44" name="Google Shape;1033;p66">
            <a:hlinkClick r:id="" action="ppaction://noaction"/>
            <a:extLst>
              <a:ext uri="{FF2B5EF4-FFF2-40B4-BE49-F238E27FC236}">
                <a16:creationId xmlns:a16="http://schemas.microsoft.com/office/drawing/2014/main" id="{E2EE3E98-97EF-CC05-3810-AE40129C4769}"/>
              </a:ext>
            </a:extLst>
          </p:cNvPr>
          <p:cNvSpPr txBox="1">
            <a:spLocks/>
          </p:cNvSpPr>
          <p:nvPr/>
        </p:nvSpPr>
        <p:spPr>
          <a:xfrm>
            <a:off x="5740146" y="2548548"/>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L298N Motor Driver</a:t>
            </a:r>
          </a:p>
        </p:txBody>
      </p:sp>
      <p:sp>
        <p:nvSpPr>
          <p:cNvPr id="46" name="Google Shape;1035;p66">
            <a:hlinkClick r:id="" action="ppaction://noaction"/>
            <a:extLst>
              <a:ext uri="{FF2B5EF4-FFF2-40B4-BE49-F238E27FC236}">
                <a16:creationId xmlns:a16="http://schemas.microsoft.com/office/drawing/2014/main" id="{97991224-CBC5-B47D-287E-734AF371FAAF}"/>
              </a:ext>
            </a:extLst>
          </p:cNvPr>
          <p:cNvSpPr txBox="1">
            <a:spLocks/>
          </p:cNvSpPr>
          <p:nvPr/>
        </p:nvSpPr>
        <p:spPr>
          <a:xfrm>
            <a:off x="2132301" y="2548548"/>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ESP32 board</a:t>
            </a:r>
          </a:p>
        </p:txBody>
      </p:sp>
      <p:sp>
        <p:nvSpPr>
          <p:cNvPr id="47" name="Google Shape;1036;p66">
            <a:hlinkClick r:id="" action="ppaction://noaction"/>
            <a:extLst>
              <a:ext uri="{FF2B5EF4-FFF2-40B4-BE49-F238E27FC236}">
                <a16:creationId xmlns:a16="http://schemas.microsoft.com/office/drawing/2014/main" id="{5C58D1B7-B466-8DE1-502B-6AF416534CD2}"/>
              </a:ext>
            </a:extLst>
          </p:cNvPr>
          <p:cNvSpPr txBox="1">
            <a:spLocks/>
          </p:cNvSpPr>
          <p:nvPr/>
        </p:nvSpPr>
        <p:spPr>
          <a:xfrm>
            <a:off x="5740149" y="3817079"/>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PIR Motion Sensor</a:t>
            </a:r>
          </a:p>
        </p:txBody>
      </p:sp>
      <p:sp>
        <p:nvSpPr>
          <p:cNvPr id="56" name="Google Shape;1046;p66">
            <a:hlinkClick r:id="" action="ppaction://noaction"/>
            <a:extLst>
              <a:ext uri="{FF2B5EF4-FFF2-40B4-BE49-F238E27FC236}">
                <a16:creationId xmlns:a16="http://schemas.microsoft.com/office/drawing/2014/main" id="{22D5B7D2-F3E4-EFC0-A78B-0AB29408516D}"/>
              </a:ext>
            </a:extLst>
          </p:cNvPr>
          <p:cNvSpPr txBox="1">
            <a:spLocks/>
          </p:cNvSpPr>
          <p:nvPr/>
        </p:nvSpPr>
        <p:spPr>
          <a:xfrm>
            <a:off x="1043326" y="3817079"/>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02</a:t>
            </a:r>
          </a:p>
        </p:txBody>
      </p:sp>
      <p:sp>
        <p:nvSpPr>
          <p:cNvPr id="57" name="Google Shape;1047;p66">
            <a:hlinkClick r:id="" action="ppaction://noaction"/>
            <a:extLst>
              <a:ext uri="{FF2B5EF4-FFF2-40B4-BE49-F238E27FC236}">
                <a16:creationId xmlns:a16="http://schemas.microsoft.com/office/drawing/2014/main" id="{451EA89E-F7CE-04F0-8E6C-448F5A124E3E}"/>
              </a:ext>
            </a:extLst>
          </p:cNvPr>
          <p:cNvSpPr txBox="1">
            <a:spLocks/>
          </p:cNvSpPr>
          <p:nvPr/>
        </p:nvSpPr>
        <p:spPr>
          <a:xfrm>
            <a:off x="1043326" y="2548548"/>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01</a:t>
            </a:r>
          </a:p>
        </p:txBody>
      </p:sp>
      <p:grpSp>
        <p:nvGrpSpPr>
          <p:cNvPr id="58" name="Google Shape;1048;p66">
            <a:extLst>
              <a:ext uri="{FF2B5EF4-FFF2-40B4-BE49-F238E27FC236}">
                <a16:creationId xmlns:a16="http://schemas.microsoft.com/office/drawing/2014/main" id="{AC322F94-6274-1065-1926-544F9727BF4B}"/>
              </a:ext>
            </a:extLst>
          </p:cNvPr>
          <p:cNvGrpSpPr/>
          <p:nvPr/>
        </p:nvGrpSpPr>
        <p:grpSpPr>
          <a:xfrm flipH="1">
            <a:off x="1745478" y="2627105"/>
            <a:ext cx="337856" cy="93999"/>
            <a:chOff x="5963614" y="809024"/>
            <a:chExt cx="339690" cy="94500"/>
          </a:xfrm>
        </p:grpSpPr>
        <p:sp>
          <p:nvSpPr>
            <p:cNvPr id="59" name="Google Shape;1049;p66">
              <a:extLst>
                <a:ext uri="{FF2B5EF4-FFF2-40B4-BE49-F238E27FC236}">
                  <a16:creationId xmlns:a16="http://schemas.microsoft.com/office/drawing/2014/main" id="{C83CB275-48BB-A3E7-043E-E85FB84B1ED7}"/>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50;p66">
              <a:extLst>
                <a:ext uri="{FF2B5EF4-FFF2-40B4-BE49-F238E27FC236}">
                  <a16:creationId xmlns:a16="http://schemas.microsoft.com/office/drawing/2014/main" id="{3F55A9A7-D0F6-D858-DAD6-B2C3BCCC2033}"/>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1051;p66">
            <a:extLst>
              <a:ext uri="{FF2B5EF4-FFF2-40B4-BE49-F238E27FC236}">
                <a16:creationId xmlns:a16="http://schemas.microsoft.com/office/drawing/2014/main" id="{93CA2F92-4A53-5646-9F8A-07A9567220BB}"/>
              </a:ext>
            </a:extLst>
          </p:cNvPr>
          <p:cNvGrpSpPr/>
          <p:nvPr/>
        </p:nvGrpSpPr>
        <p:grpSpPr>
          <a:xfrm flipH="1">
            <a:off x="1745478" y="3937178"/>
            <a:ext cx="337856" cy="93999"/>
            <a:chOff x="5963614" y="809024"/>
            <a:chExt cx="339690" cy="94500"/>
          </a:xfrm>
        </p:grpSpPr>
        <p:sp>
          <p:nvSpPr>
            <p:cNvPr id="62" name="Google Shape;1052;p66">
              <a:extLst>
                <a:ext uri="{FF2B5EF4-FFF2-40B4-BE49-F238E27FC236}">
                  <a16:creationId xmlns:a16="http://schemas.microsoft.com/office/drawing/2014/main" id="{8890FFCE-EAAD-AE66-1F67-EA40E25B3996}"/>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53;p66">
              <a:extLst>
                <a:ext uri="{FF2B5EF4-FFF2-40B4-BE49-F238E27FC236}">
                  <a16:creationId xmlns:a16="http://schemas.microsoft.com/office/drawing/2014/main" id="{18997176-B553-C8D5-8292-A6DB439E0606}"/>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1057;p66">
            <a:extLst>
              <a:ext uri="{FF2B5EF4-FFF2-40B4-BE49-F238E27FC236}">
                <a16:creationId xmlns:a16="http://schemas.microsoft.com/office/drawing/2014/main" id="{00EA6DCF-B91E-E170-FE5E-ED16665FB58F}"/>
              </a:ext>
            </a:extLst>
          </p:cNvPr>
          <p:cNvGrpSpPr/>
          <p:nvPr/>
        </p:nvGrpSpPr>
        <p:grpSpPr>
          <a:xfrm flipH="1">
            <a:off x="5402278" y="2627105"/>
            <a:ext cx="337856" cy="93999"/>
            <a:chOff x="5963614" y="809024"/>
            <a:chExt cx="339690" cy="94500"/>
          </a:xfrm>
        </p:grpSpPr>
        <p:sp>
          <p:nvSpPr>
            <p:cNvPr id="1092" name="Google Shape;1058;p66">
              <a:extLst>
                <a:ext uri="{FF2B5EF4-FFF2-40B4-BE49-F238E27FC236}">
                  <a16:creationId xmlns:a16="http://schemas.microsoft.com/office/drawing/2014/main" id="{9D354029-EEF8-EAC8-0A90-1DFC3F1C71B3}"/>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59;p66">
              <a:extLst>
                <a:ext uri="{FF2B5EF4-FFF2-40B4-BE49-F238E27FC236}">
                  <a16:creationId xmlns:a16="http://schemas.microsoft.com/office/drawing/2014/main" id="{D27A0173-6238-4902-FBB3-5642DB1B6B5B}"/>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60;p66">
            <a:extLst>
              <a:ext uri="{FF2B5EF4-FFF2-40B4-BE49-F238E27FC236}">
                <a16:creationId xmlns:a16="http://schemas.microsoft.com/office/drawing/2014/main" id="{99258891-AB9D-BE32-E1FD-068E128E7D31}"/>
              </a:ext>
            </a:extLst>
          </p:cNvPr>
          <p:cNvGrpSpPr/>
          <p:nvPr/>
        </p:nvGrpSpPr>
        <p:grpSpPr>
          <a:xfrm flipH="1">
            <a:off x="5402278" y="3937178"/>
            <a:ext cx="337856" cy="93999"/>
            <a:chOff x="5963614" y="809024"/>
            <a:chExt cx="339690" cy="94500"/>
          </a:xfrm>
        </p:grpSpPr>
        <p:sp>
          <p:nvSpPr>
            <p:cNvPr id="1095" name="Google Shape;1061;p66">
              <a:extLst>
                <a:ext uri="{FF2B5EF4-FFF2-40B4-BE49-F238E27FC236}">
                  <a16:creationId xmlns:a16="http://schemas.microsoft.com/office/drawing/2014/main" id="{2D8BBF65-68F7-60CB-9CF0-EAD64A4C1F48}"/>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62;p66">
              <a:extLst>
                <a:ext uri="{FF2B5EF4-FFF2-40B4-BE49-F238E27FC236}">
                  <a16:creationId xmlns:a16="http://schemas.microsoft.com/office/drawing/2014/main" id="{FD756D0C-14BB-3DB1-92F9-4DADB7ECBE89}"/>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1" name="Picture 1100" descr="A close-up of a circuit board&#10;&#10;Description automatically generated">
            <a:extLst>
              <a:ext uri="{FF2B5EF4-FFF2-40B4-BE49-F238E27FC236}">
                <a16:creationId xmlns:a16="http://schemas.microsoft.com/office/drawing/2014/main" id="{4217A50C-D82B-A47B-0FA2-E9A5D87B9409}"/>
              </a:ext>
            </a:extLst>
          </p:cNvPr>
          <p:cNvPicPr>
            <a:picLocks noChangeAspect="1"/>
          </p:cNvPicPr>
          <p:nvPr/>
        </p:nvPicPr>
        <p:blipFill>
          <a:blip r:embed="rId4"/>
          <a:stretch>
            <a:fillRect/>
          </a:stretch>
        </p:blipFill>
        <p:spPr>
          <a:xfrm rot="16200000">
            <a:off x="2310769" y="2508034"/>
            <a:ext cx="659962" cy="1288603"/>
          </a:xfrm>
          <a:prstGeom prst="rect">
            <a:avLst/>
          </a:prstGeom>
        </p:spPr>
      </p:pic>
      <p:pic>
        <p:nvPicPr>
          <p:cNvPr id="1103" name="Picture 1102" descr="A yellow object with a grey metal part&#10;&#10;Description automatically generated with medium confidence">
            <a:extLst>
              <a:ext uri="{FF2B5EF4-FFF2-40B4-BE49-F238E27FC236}">
                <a16:creationId xmlns:a16="http://schemas.microsoft.com/office/drawing/2014/main" id="{190510A7-7E7F-A0E9-0084-E4D8D79C79DF}"/>
              </a:ext>
            </a:extLst>
          </p:cNvPr>
          <p:cNvPicPr>
            <a:picLocks noChangeAspect="1"/>
          </p:cNvPicPr>
          <p:nvPr/>
        </p:nvPicPr>
        <p:blipFill>
          <a:blip r:embed="rId5"/>
          <a:stretch>
            <a:fillRect/>
          </a:stretch>
        </p:blipFill>
        <p:spPr>
          <a:xfrm rot="20144964">
            <a:off x="1856089" y="4093109"/>
            <a:ext cx="1106185" cy="765550"/>
          </a:xfrm>
          <a:prstGeom prst="rect">
            <a:avLst/>
          </a:prstGeom>
        </p:spPr>
      </p:pic>
      <p:pic>
        <p:nvPicPr>
          <p:cNvPr id="1105" name="Picture 1104" descr="A red and blue circuit board&#10;&#10;Description automatically generated">
            <a:extLst>
              <a:ext uri="{FF2B5EF4-FFF2-40B4-BE49-F238E27FC236}">
                <a16:creationId xmlns:a16="http://schemas.microsoft.com/office/drawing/2014/main" id="{3E5E15FF-FB41-007F-C777-F79889CA5F8D}"/>
              </a:ext>
            </a:extLst>
          </p:cNvPr>
          <p:cNvPicPr>
            <a:picLocks noChangeAspect="1"/>
          </p:cNvPicPr>
          <p:nvPr/>
        </p:nvPicPr>
        <p:blipFill>
          <a:blip r:embed="rId6"/>
          <a:stretch>
            <a:fillRect/>
          </a:stretch>
        </p:blipFill>
        <p:spPr>
          <a:xfrm>
            <a:off x="5796547" y="2781516"/>
            <a:ext cx="1159705" cy="1039168"/>
          </a:xfrm>
          <a:prstGeom prst="rect">
            <a:avLst/>
          </a:prstGeom>
        </p:spPr>
      </p:pic>
      <p:pic>
        <p:nvPicPr>
          <p:cNvPr id="1107" name="Picture 1106" descr="A close-up of a white object&#10;&#10;Description automatically generated">
            <a:extLst>
              <a:ext uri="{FF2B5EF4-FFF2-40B4-BE49-F238E27FC236}">
                <a16:creationId xmlns:a16="http://schemas.microsoft.com/office/drawing/2014/main" id="{C7C968CF-A106-9617-2C02-DE7D5B514FD1}"/>
              </a:ext>
            </a:extLst>
          </p:cNvPr>
          <p:cNvPicPr>
            <a:picLocks noChangeAspect="1"/>
          </p:cNvPicPr>
          <p:nvPr/>
        </p:nvPicPr>
        <p:blipFill>
          <a:blip r:embed="rId7"/>
          <a:stretch>
            <a:fillRect/>
          </a:stretch>
        </p:blipFill>
        <p:spPr>
          <a:xfrm>
            <a:off x="6163318" y="4073334"/>
            <a:ext cx="843885" cy="722456"/>
          </a:xfrm>
          <a:prstGeom prst="rect">
            <a:avLst/>
          </a:prstGeom>
        </p:spPr>
      </p:pic>
    </p:spTree>
    <p:extLst>
      <p:ext uri="{BB962C8B-B14F-4D97-AF65-F5344CB8AC3E}">
        <p14:creationId xmlns:p14="http://schemas.microsoft.com/office/powerpoint/2010/main" val="198111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9541648" y="1760895"/>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rot="19470676" flipH="1">
            <a:off x="-1223335" y="222817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8"/>
          <p:cNvSpPr/>
          <p:nvPr/>
        </p:nvSpPr>
        <p:spPr>
          <a:xfrm>
            <a:off x="5890355" y="5563239"/>
            <a:ext cx="60951" cy="52551"/>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accent2"/>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9257814" y="441244"/>
            <a:ext cx="7704000" cy="1202601"/>
          </a:xfrm>
          <a:prstGeom prst="roundRect">
            <a:avLst>
              <a:gd name="adj" fmla="val 5229"/>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68"/>
          <p:cNvSpPr txBox="1">
            <a:spLocks noGrp="1"/>
          </p:cNvSpPr>
          <p:nvPr>
            <p:ph type="subTitle" idx="1"/>
          </p:nvPr>
        </p:nvSpPr>
        <p:spPr>
          <a:xfrm>
            <a:off x="9271431" y="743457"/>
            <a:ext cx="7581423" cy="877705"/>
          </a:xfrm>
          <a:prstGeom prst="rect">
            <a:avLst/>
          </a:prstGeom>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600" dirty="0"/>
              <a:t>In this project, we will control a DC motor based on the input from a motion sensor (PIR sensor) using an ESP32 board. When motion is detected by the PIR sensor, the DC motor will be activated, and it will stop once the motion is no longer detected.</a:t>
            </a:r>
            <a:endParaRPr lang="en-US" altLang="en-US" sz="2800" dirty="0"/>
          </a:p>
        </p:txBody>
      </p:sp>
      <p:sp>
        <p:nvSpPr>
          <p:cNvPr id="1124" name="Google Shape;1124;p68"/>
          <p:cNvSpPr/>
          <p:nvPr/>
        </p:nvSpPr>
        <p:spPr>
          <a:xfrm rot="5400000">
            <a:off x="8140505" y="2487481"/>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p:cNvGrpSpPr/>
          <p:nvPr/>
        </p:nvGrpSpPr>
        <p:grpSpPr>
          <a:xfrm>
            <a:off x="-1151555" y="4247685"/>
            <a:ext cx="627083" cy="436814"/>
            <a:chOff x="5779976" y="1418876"/>
            <a:chExt cx="421200" cy="293400"/>
          </a:xfrm>
        </p:grpSpPr>
        <p:sp>
          <p:nvSpPr>
            <p:cNvPr id="1127" name="Google Shape;1127;p6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p:cNvGrpSpPr/>
          <p:nvPr/>
        </p:nvGrpSpPr>
        <p:grpSpPr>
          <a:xfrm>
            <a:off x="-1236650" y="1042545"/>
            <a:ext cx="891300" cy="486300"/>
            <a:chOff x="6930163" y="1358338"/>
            <a:chExt cx="891300" cy="486300"/>
          </a:xfrm>
        </p:grpSpPr>
        <p:sp>
          <p:nvSpPr>
            <p:cNvPr id="1130" name="Google Shape;1130;p68"/>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314928" y="3576771"/>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970431" y="6244156"/>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9816091" y="0"/>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a:off x="9372569" y="527635"/>
            <a:ext cx="2008800" cy="146100"/>
            <a:chOff x="847125" y="3296850"/>
            <a:chExt cx="2008800" cy="146100"/>
          </a:xfrm>
        </p:grpSpPr>
        <p:sp>
          <p:nvSpPr>
            <p:cNvPr id="1140" name="Google Shape;1140;p68"/>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878209" y="3322949"/>
              <a:ext cx="429322" cy="93999"/>
              <a:chOff x="5795037" y="809024"/>
              <a:chExt cx="431653" cy="94500"/>
            </a:xfrm>
          </p:grpSpPr>
          <p:sp>
            <p:nvSpPr>
              <p:cNvPr id="1142" name="Google Shape;1142;p6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54C673AB-E9B7-7A4E-3E9E-0756A40B961D}"/>
              </a:ext>
            </a:extLst>
          </p:cNvPr>
          <p:cNvSpPr txBox="1">
            <a:spLocks/>
          </p:cNvSpPr>
          <p:nvPr/>
        </p:nvSpPr>
        <p:spPr>
          <a:xfrm>
            <a:off x="44564" y="-592584"/>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1800" b="1" dirty="0">
                <a:solidFill>
                  <a:schemeClr val="bg1"/>
                </a:solidFill>
              </a:rPr>
              <a:t>Project: DC Motor Control with Motion Sensor Through ESP32</a:t>
            </a:r>
          </a:p>
        </p:txBody>
      </p:sp>
      <p:sp>
        <p:nvSpPr>
          <p:cNvPr id="41" name="Google Shape;1030;p66">
            <a:hlinkClick r:id="" action="ppaction://noaction"/>
            <a:extLst>
              <a:ext uri="{FF2B5EF4-FFF2-40B4-BE49-F238E27FC236}">
                <a16:creationId xmlns:a16="http://schemas.microsoft.com/office/drawing/2014/main" id="{B65BB3CE-3393-4EC4-5A2F-1E79B4F0F3BA}"/>
              </a:ext>
            </a:extLst>
          </p:cNvPr>
          <p:cNvSpPr txBox="1">
            <a:spLocks/>
          </p:cNvSpPr>
          <p:nvPr/>
        </p:nvSpPr>
        <p:spPr>
          <a:xfrm>
            <a:off x="2857422"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05</a:t>
            </a:r>
          </a:p>
        </p:txBody>
      </p:sp>
      <p:sp>
        <p:nvSpPr>
          <p:cNvPr id="42" name="Google Shape;1031;p66">
            <a:hlinkClick r:id="" action="ppaction://noaction"/>
            <a:extLst>
              <a:ext uri="{FF2B5EF4-FFF2-40B4-BE49-F238E27FC236}">
                <a16:creationId xmlns:a16="http://schemas.microsoft.com/office/drawing/2014/main" id="{0DEA66FB-AE0B-B8D3-C2ED-68E4BB28A10B}"/>
              </a:ext>
            </a:extLst>
          </p:cNvPr>
          <p:cNvSpPr txBox="1">
            <a:spLocks/>
          </p:cNvSpPr>
          <p:nvPr/>
        </p:nvSpPr>
        <p:spPr>
          <a:xfrm>
            <a:off x="2857409" y="5522054"/>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04</a:t>
            </a:r>
          </a:p>
        </p:txBody>
      </p:sp>
      <p:sp>
        <p:nvSpPr>
          <p:cNvPr id="43" name="Google Shape;1032;p66">
            <a:hlinkClick r:id="" action="ppaction://noaction"/>
            <a:extLst>
              <a:ext uri="{FF2B5EF4-FFF2-40B4-BE49-F238E27FC236}">
                <a16:creationId xmlns:a16="http://schemas.microsoft.com/office/drawing/2014/main" id="{9D24DA17-9A12-7F43-71BA-6F337E6527DD}"/>
              </a:ext>
            </a:extLst>
          </p:cNvPr>
          <p:cNvSpPr txBox="1">
            <a:spLocks/>
          </p:cNvSpPr>
          <p:nvPr/>
        </p:nvSpPr>
        <p:spPr>
          <a:xfrm>
            <a:off x="337397"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DC Motor</a:t>
            </a:r>
          </a:p>
        </p:txBody>
      </p:sp>
      <p:sp>
        <p:nvSpPr>
          <p:cNvPr id="44" name="Google Shape;1033;p66">
            <a:hlinkClick r:id="" action="ppaction://noaction"/>
            <a:extLst>
              <a:ext uri="{FF2B5EF4-FFF2-40B4-BE49-F238E27FC236}">
                <a16:creationId xmlns:a16="http://schemas.microsoft.com/office/drawing/2014/main" id="{E2EE3E98-97EF-CC05-3810-AE40129C4769}"/>
              </a:ext>
            </a:extLst>
          </p:cNvPr>
          <p:cNvSpPr txBox="1">
            <a:spLocks/>
          </p:cNvSpPr>
          <p:nvPr/>
        </p:nvSpPr>
        <p:spPr>
          <a:xfrm>
            <a:off x="3945242" y="5522054"/>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L298N Motor Driver</a:t>
            </a:r>
          </a:p>
        </p:txBody>
      </p:sp>
      <p:sp>
        <p:nvSpPr>
          <p:cNvPr id="46" name="Google Shape;1035;p66">
            <a:hlinkClick r:id="" action="ppaction://noaction"/>
            <a:extLst>
              <a:ext uri="{FF2B5EF4-FFF2-40B4-BE49-F238E27FC236}">
                <a16:creationId xmlns:a16="http://schemas.microsoft.com/office/drawing/2014/main" id="{97991224-CBC5-B47D-287E-734AF371FAAF}"/>
              </a:ext>
            </a:extLst>
          </p:cNvPr>
          <p:cNvSpPr txBox="1">
            <a:spLocks/>
          </p:cNvSpPr>
          <p:nvPr/>
        </p:nvSpPr>
        <p:spPr>
          <a:xfrm>
            <a:off x="1395864" y="691517"/>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ESP32 board</a:t>
            </a:r>
          </a:p>
        </p:txBody>
      </p:sp>
      <p:sp>
        <p:nvSpPr>
          <p:cNvPr id="47" name="Google Shape;1036;p66">
            <a:hlinkClick r:id="" action="ppaction://noaction"/>
            <a:extLst>
              <a:ext uri="{FF2B5EF4-FFF2-40B4-BE49-F238E27FC236}">
                <a16:creationId xmlns:a16="http://schemas.microsoft.com/office/drawing/2014/main" id="{5C58D1B7-B466-8DE1-502B-6AF416534CD2}"/>
              </a:ext>
            </a:extLst>
          </p:cNvPr>
          <p:cNvSpPr txBox="1">
            <a:spLocks/>
          </p:cNvSpPr>
          <p:nvPr/>
        </p:nvSpPr>
        <p:spPr>
          <a:xfrm>
            <a:off x="3945245"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PIR Motion Sensor</a:t>
            </a:r>
          </a:p>
        </p:txBody>
      </p:sp>
      <p:sp>
        <p:nvSpPr>
          <p:cNvPr id="56" name="Google Shape;1046;p66">
            <a:hlinkClick r:id="" action="ppaction://noaction"/>
            <a:extLst>
              <a:ext uri="{FF2B5EF4-FFF2-40B4-BE49-F238E27FC236}">
                <a16:creationId xmlns:a16="http://schemas.microsoft.com/office/drawing/2014/main" id="{22D5B7D2-F3E4-EFC0-A78B-0AB29408516D}"/>
              </a:ext>
            </a:extLst>
          </p:cNvPr>
          <p:cNvSpPr txBox="1">
            <a:spLocks/>
          </p:cNvSpPr>
          <p:nvPr/>
        </p:nvSpPr>
        <p:spPr>
          <a:xfrm>
            <a:off x="-751578"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02</a:t>
            </a:r>
          </a:p>
        </p:txBody>
      </p:sp>
      <p:sp>
        <p:nvSpPr>
          <p:cNvPr id="57" name="Google Shape;1047;p66">
            <a:hlinkClick r:id="" action="ppaction://noaction"/>
            <a:extLst>
              <a:ext uri="{FF2B5EF4-FFF2-40B4-BE49-F238E27FC236}">
                <a16:creationId xmlns:a16="http://schemas.microsoft.com/office/drawing/2014/main" id="{451EA89E-F7CE-04F0-8E6C-448F5A124E3E}"/>
              </a:ext>
            </a:extLst>
          </p:cNvPr>
          <p:cNvSpPr txBox="1">
            <a:spLocks/>
          </p:cNvSpPr>
          <p:nvPr/>
        </p:nvSpPr>
        <p:spPr>
          <a:xfrm>
            <a:off x="306889" y="691517"/>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01</a:t>
            </a:r>
          </a:p>
        </p:txBody>
      </p:sp>
      <p:grpSp>
        <p:nvGrpSpPr>
          <p:cNvPr id="58" name="Google Shape;1048;p66">
            <a:extLst>
              <a:ext uri="{FF2B5EF4-FFF2-40B4-BE49-F238E27FC236}">
                <a16:creationId xmlns:a16="http://schemas.microsoft.com/office/drawing/2014/main" id="{AC322F94-6274-1065-1926-544F9727BF4B}"/>
              </a:ext>
            </a:extLst>
          </p:cNvPr>
          <p:cNvGrpSpPr/>
          <p:nvPr/>
        </p:nvGrpSpPr>
        <p:grpSpPr>
          <a:xfrm flipH="1">
            <a:off x="1009041" y="770074"/>
            <a:ext cx="337856" cy="93999"/>
            <a:chOff x="5963614" y="809024"/>
            <a:chExt cx="339690" cy="94500"/>
          </a:xfrm>
        </p:grpSpPr>
        <p:sp>
          <p:nvSpPr>
            <p:cNvPr id="59" name="Google Shape;1049;p66">
              <a:extLst>
                <a:ext uri="{FF2B5EF4-FFF2-40B4-BE49-F238E27FC236}">
                  <a16:creationId xmlns:a16="http://schemas.microsoft.com/office/drawing/2014/main" id="{C83CB275-48BB-A3E7-043E-E85FB84B1ED7}"/>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50;p66">
              <a:extLst>
                <a:ext uri="{FF2B5EF4-FFF2-40B4-BE49-F238E27FC236}">
                  <a16:creationId xmlns:a16="http://schemas.microsoft.com/office/drawing/2014/main" id="{3F55A9A7-D0F6-D858-DAD6-B2C3BCCC2033}"/>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1051;p66">
            <a:extLst>
              <a:ext uri="{FF2B5EF4-FFF2-40B4-BE49-F238E27FC236}">
                <a16:creationId xmlns:a16="http://schemas.microsoft.com/office/drawing/2014/main" id="{93CA2F92-4A53-5646-9F8A-07A9567220BB}"/>
              </a:ext>
            </a:extLst>
          </p:cNvPr>
          <p:cNvGrpSpPr/>
          <p:nvPr/>
        </p:nvGrpSpPr>
        <p:grpSpPr>
          <a:xfrm flipH="1">
            <a:off x="-49426" y="6910684"/>
            <a:ext cx="337856" cy="93999"/>
            <a:chOff x="5963614" y="809024"/>
            <a:chExt cx="339690" cy="94500"/>
          </a:xfrm>
        </p:grpSpPr>
        <p:sp>
          <p:nvSpPr>
            <p:cNvPr id="62" name="Google Shape;1052;p66">
              <a:extLst>
                <a:ext uri="{FF2B5EF4-FFF2-40B4-BE49-F238E27FC236}">
                  <a16:creationId xmlns:a16="http://schemas.microsoft.com/office/drawing/2014/main" id="{8890FFCE-EAAD-AE66-1F67-EA40E25B3996}"/>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53;p66">
              <a:extLst>
                <a:ext uri="{FF2B5EF4-FFF2-40B4-BE49-F238E27FC236}">
                  <a16:creationId xmlns:a16="http://schemas.microsoft.com/office/drawing/2014/main" id="{18997176-B553-C8D5-8292-A6DB439E0606}"/>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1057;p66">
            <a:extLst>
              <a:ext uri="{FF2B5EF4-FFF2-40B4-BE49-F238E27FC236}">
                <a16:creationId xmlns:a16="http://schemas.microsoft.com/office/drawing/2014/main" id="{00EA6DCF-B91E-E170-FE5E-ED16665FB58F}"/>
              </a:ext>
            </a:extLst>
          </p:cNvPr>
          <p:cNvGrpSpPr/>
          <p:nvPr/>
        </p:nvGrpSpPr>
        <p:grpSpPr>
          <a:xfrm flipH="1">
            <a:off x="3607374" y="5600611"/>
            <a:ext cx="337856" cy="93999"/>
            <a:chOff x="5963614" y="809024"/>
            <a:chExt cx="339690" cy="94500"/>
          </a:xfrm>
        </p:grpSpPr>
        <p:sp>
          <p:nvSpPr>
            <p:cNvPr id="1092" name="Google Shape;1058;p66">
              <a:extLst>
                <a:ext uri="{FF2B5EF4-FFF2-40B4-BE49-F238E27FC236}">
                  <a16:creationId xmlns:a16="http://schemas.microsoft.com/office/drawing/2014/main" id="{9D354029-EEF8-EAC8-0A90-1DFC3F1C71B3}"/>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59;p66">
              <a:extLst>
                <a:ext uri="{FF2B5EF4-FFF2-40B4-BE49-F238E27FC236}">
                  <a16:creationId xmlns:a16="http://schemas.microsoft.com/office/drawing/2014/main" id="{D27A0173-6238-4902-FBB3-5642DB1B6B5B}"/>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60;p66">
            <a:extLst>
              <a:ext uri="{FF2B5EF4-FFF2-40B4-BE49-F238E27FC236}">
                <a16:creationId xmlns:a16="http://schemas.microsoft.com/office/drawing/2014/main" id="{99258891-AB9D-BE32-E1FD-068E128E7D31}"/>
              </a:ext>
            </a:extLst>
          </p:cNvPr>
          <p:cNvGrpSpPr/>
          <p:nvPr/>
        </p:nvGrpSpPr>
        <p:grpSpPr>
          <a:xfrm flipH="1">
            <a:off x="3607374" y="6910684"/>
            <a:ext cx="337856" cy="93999"/>
            <a:chOff x="5963614" y="809024"/>
            <a:chExt cx="339690" cy="94500"/>
          </a:xfrm>
        </p:grpSpPr>
        <p:sp>
          <p:nvSpPr>
            <p:cNvPr id="1095" name="Google Shape;1061;p66">
              <a:extLst>
                <a:ext uri="{FF2B5EF4-FFF2-40B4-BE49-F238E27FC236}">
                  <a16:creationId xmlns:a16="http://schemas.microsoft.com/office/drawing/2014/main" id="{2D8BBF65-68F7-60CB-9CF0-EAD64A4C1F48}"/>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62;p66">
              <a:extLst>
                <a:ext uri="{FF2B5EF4-FFF2-40B4-BE49-F238E27FC236}">
                  <a16:creationId xmlns:a16="http://schemas.microsoft.com/office/drawing/2014/main" id="{FD756D0C-14BB-3DB1-92F9-4DADB7ECBE89}"/>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1" name="Picture 1100" descr="A close-up of a circuit board&#10;&#10;Description automatically generated">
            <a:extLst>
              <a:ext uri="{FF2B5EF4-FFF2-40B4-BE49-F238E27FC236}">
                <a16:creationId xmlns:a16="http://schemas.microsoft.com/office/drawing/2014/main" id="{4217A50C-D82B-A47B-0FA2-E9A5D87B9409}"/>
              </a:ext>
            </a:extLst>
          </p:cNvPr>
          <p:cNvPicPr>
            <a:picLocks noChangeAspect="1"/>
          </p:cNvPicPr>
          <p:nvPr/>
        </p:nvPicPr>
        <p:blipFill>
          <a:blip r:embed="rId4"/>
          <a:stretch>
            <a:fillRect/>
          </a:stretch>
        </p:blipFill>
        <p:spPr>
          <a:xfrm rot="16200000">
            <a:off x="3640431" y="65984"/>
            <a:ext cx="659962" cy="1288603"/>
          </a:xfrm>
          <a:prstGeom prst="rect">
            <a:avLst/>
          </a:prstGeom>
        </p:spPr>
      </p:pic>
      <p:pic>
        <p:nvPicPr>
          <p:cNvPr id="1103" name="Picture 1102" descr="A yellow object with a grey metal part&#10;&#10;Description automatically generated with medium confidence">
            <a:extLst>
              <a:ext uri="{FF2B5EF4-FFF2-40B4-BE49-F238E27FC236}">
                <a16:creationId xmlns:a16="http://schemas.microsoft.com/office/drawing/2014/main" id="{190510A7-7E7F-A0E9-0084-E4D8D79C79DF}"/>
              </a:ext>
            </a:extLst>
          </p:cNvPr>
          <p:cNvPicPr>
            <a:picLocks noChangeAspect="1"/>
          </p:cNvPicPr>
          <p:nvPr/>
        </p:nvPicPr>
        <p:blipFill>
          <a:blip r:embed="rId5"/>
          <a:stretch>
            <a:fillRect/>
          </a:stretch>
        </p:blipFill>
        <p:spPr>
          <a:xfrm rot="20144964">
            <a:off x="61185" y="7066615"/>
            <a:ext cx="1106185" cy="765550"/>
          </a:xfrm>
          <a:prstGeom prst="rect">
            <a:avLst/>
          </a:prstGeom>
        </p:spPr>
      </p:pic>
      <p:pic>
        <p:nvPicPr>
          <p:cNvPr id="1105" name="Picture 1104" descr="A red and blue circuit board&#10;&#10;Description automatically generated">
            <a:extLst>
              <a:ext uri="{FF2B5EF4-FFF2-40B4-BE49-F238E27FC236}">
                <a16:creationId xmlns:a16="http://schemas.microsoft.com/office/drawing/2014/main" id="{3E5E15FF-FB41-007F-C777-F79889CA5F8D}"/>
              </a:ext>
            </a:extLst>
          </p:cNvPr>
          <p:cNvPicPr>
            <a:picLocks noChangeAspect="1"/>
          </p:cNvPicPr>
          <p:nvPr/>
        </p:nvPicPr>
        <p:blipFill>
          <a:blip r:embed="rId6"/>
          <a:stretch>
            <a:fillRect/>
          </a:stretch>
        </p:blipFill>
        <p:spPr>
          <a:xfrm>
            <a:off x="4001643" y="5755022"/>
            <a:ext cx="1159705" cy="1039168"/>
          </a:xfrm>
          <a:prstGeom prst="rect">
            <a:avLst/>
          </a:prstGeom>
        </p:spPr>
      </p:pic>
      <p:pic>
        <p:nvPicPr>
          <p:cNvPr id="1107" name="Picture 1106" descr="A close-up of a white object&#10;&#10;Description automatically generated">
            <a:extLst>
              <a:ext uri="{FF2B5EF4-FFF2-40B4-BE49-F238E27FC236}">
                <a16:creationId xmlns:a16="http://schemas.microsoft.com/office/drawing/2014/main" id="{C7C968CF-A106-9617-2C02-DE7D5B514FD1}"/>
              </a:ext>
            </a:extLst>
          </p:cNvPr>
          <p:cNvPicPr>
            <a:picLocks noChangeAspect="1"/>
          </p:cNvPicPr>
          <p:nvPr/>
        </p:nvPicPr>
        <p:blipFill>
          <a:blip r:embed="rId7"/>
          <a:stretch>
            <a:fillRect/>
          </a:stretch>
        </p:blipFill>
        <p:spPr>
          <a:xfrm>
            <a:off x="4368414" y="7046840"/>
            <a:ext cx="843885" cy="722456"/>
          </a:xfrm>
          <a:prstGeom prst="rect">
            <a:avLst/>
          </a:prstGeom>
        </p:spPr>
      </p:pic>
      <p:sp>
        <p:nvSpPr>
          <p:cNvPr id="4" name="TextBox 3">
            <a:extLst>
              <a:ext uri="{FF2B5EF4-FFF2-40B4-BE49-F238E27FC236}">
                <a16:creationId xmlns:a16="http://schemas.microsoft.com/office/drawing/2014/main" id="{FE1409D6-196C-CC86-6DF2-09900A05C8AD}"/>
              </a:ext>
            </a:extLst>
          </p:cNvPr>
          <p:cNvSpPr txBox="1"/>
          <p:nvPr/>
        </p:nvSpPr>
        <p:spPr>
          <a:xfrm>
            <a:off x="543812" y="1125846"/>
            <a:ext cx="4910342" cy="307777"/>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bg1"/>
                </a:solidFill>
                <a:effectLst/>
                <a:latin typeface="Helvetica" panose="020B0604020202020204" pitchFamily="34" charset="0"/>
              </a:rPr>
              <a:t>In your Arduino IDE, go to </a:t>
            </a:r>
            <a:r>
              <a:rPr lang="en-US" b="1" i="0" dirty="0">
                <a:solidFill>
                  <a:schemeClr val="bg1"/>
                </a:solidFill>
                <a:effectLst/>
                <a:latin typeface="Helvetica" panose="020B0604020202020204" pitchFamily="34" charset="0"/>
              </a:rPr>
              <a:t>File</a:t>
            </a:r>
            <a:r>
              <a:rPr lang="en-US" b="0" i="0" dirty="0">
                <a:solidFill>
                  <a:schemeClr val="bg1"/>
                </a:solidFill>
                <a:effectLst/>
                <a:latin typeface="Helvetica" panose="020B0604020202020204" pitchFamily="34" charset="0"/>
              </a:rPr>
              <a:t>&gt; </a:t>
            </a:r>
            <a:r>
              <a:rPr lang="en-US" b="1" i="0" dirty="0">
                <a:solidFill>
                  <a:schemeClr val="bg1"/>
                </a:solidFill>
                <a:effectLst/>
                <a:latin typeface="Helvetica" panose="020B0604020202020204" pitchFamily="34" charset="0"/>
              </a:rPr>
              <a:t>Preferences</a:t>
            </a:r>
            <a:endParaRPr lang="en-US" dirty="0">
              <a:solidFill>
                <a:schemeClr val="bg1"/>
              </a:solidFill>
            </a:endParaRPr>
          </a:p>
        </p:txBody>
      </p:sp>
      <p:sp>
        <p:nvSpPr>
          <p:cNvPr id="6" name="TextBox 5">
            <a:extLst>
              <a:ext uri="{FF2B5EF4-FFF2-40B4-BE49-F238E27FC236}">
                <a16:creationId xmlns:a16="http://schemas.microsoft.com/office/drawing/2014/main" id="{56897826-51C4-6A6E-FF93-E928C8BA6E13}"/>
              </a:ext>
            </a:extLst>
          </p:cNvPr>
          <p:cNvSpPr txBox="1"/>
          <p:nvPr/>
        </p:nvSpPr>
        <p:spPr>
          <a:xfrm>
            <a:off x="543812" y="1347570"/>
            <a:ext cx="5925568" cy="307777"/>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bg1"/>
                </a:solidFill>
                <a:effectLst/>
                <a:latin typeface="Helvetica" panose="020B0604020202020204" pitchFamily="34" charset="0"/>
              </a:rPr>
              <a:t>Enter the following into the “Additional Board Manager URLs” field:</a:t>
            </a:r>
            <a:endParaRPr lang="en-US" dirty="0">
              <a:solidFill>
                <a:schemeClr val="bg1"/>
              </a:solidFill>
            </a:endParaRPr>
          </a:p>
        </p:txBody>
      </p:sp>
      <p:sp>
        <p:nvSpPr>
          <p:cNvPr id="7" name="Rectangle 1">
            <a:extLst>
              <a:ext uri="{FF2B5EF4-FFF2-40B4-BE49-F238E27FC236}">
                <a16:creationId xmlns:a16="http://schemas.microsoft.com/office/drawing/2014/main" id="{9596A8B8-CFDE-5B17-6057-3C87C49C3E43}"/>
              </a:ext>
            </a:extLst>
          </p:cNvPr>
          <p:cNvSpPr>
            <a:spLocks noChangeArrowheads="1"/>
          </p:cNvSpPr>
          <p:nvPr/>
        </p:nvSpPr>
        <p:spPr bwMode="auto">
          <a:xfrm>
            <a:off x="778826" y="1655232"/>
            <a:ext cx="5713958" cy="84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2380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A3A3A"/>
                </a:solidFill>
                <a:effectLst/>
                <a:latin typeface="Consolas" panose="020B0609020204030204" pitchFamily="49" charset="0"/>
              </a:rPr>
              <a:t>https://raw.githubusercontent.com/espressif/arduino-esp32/gh-pages/package_esp32_index.json, http://arduino.esp8266.com/stable/package_esp8266com_index.json</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 name="Picture 10" descr="A screenshot of a computer&#10;&#10;Description automatically generated">
            <a:extLst>
              <a:ext uri="{FF2B5EF4-FFF2-40B4-BE49-F238E27FC236}">
                <a16:creationId xmlns:a16="http://schemas.microsoft.com/office/drawing/2014/main" id="{F452B635-21C9-9B51-6C87-2D022C2A93E3}"/>
              </a:ext>
            </a:extLst>
          </p:cNvPr>
          <p:cNvPicPr>
            <a:picLocks noChangeAspect="1"/>
          </p:cNvPicPr>
          <p:nvPr/>
        </p:nvPicPr>
        <p:blipFill>
          <a:blip r:embed="rId8"/>
          <a:stretch>
            <a:fillRect/>
          </a:stretch>
        </p:blipFill>
        <p:spPr>
          <a:xfrm>
            <a:off x="4721559" y="2390124"/>
            <a:ext cx="4047947" cy="2390425"/>
          </a:xfrm>
          <a:prstGeom prst="rect">
            <a:avLst/>
          </a:prstGeom>
        </p:spPr>
      </p:pic>
      <p:sp>
        <p:nvSpPr>
          <p:cNvPr id="13" name="TextBox 12">
            <a:extLst>
              <a:ext uri="{FF2B5EF4-FFF2-40B4-BE49-F238E27FC236}">
                <a16:creationId xmlns:a16="http://schemas.microsoft.com/office/drawing/2014/main" id="{DE3414AB-EF25-652E-BE70-67D00B5A568E}"/>
              </a:ext>
            </a:extLst>
          </p:cNvPr>
          <p:cNvSpPr txBox="1"/>
          <p:nvPr/>
        </p:nvSpPr>
        <p:spPr>
          <a:xfrm>
            <a:off x="680648" y="2213830"/>
            <a:ext cx="4146125" cy="523220"/>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bg1"/>
                </a:solidFill>
                <a:effectLst/>
                <a:latin typeface="Helvetica" panose="020B0604020202020204" pitchFamily="34" charset="0"/>
              </a:rPr>
              <a:t>Open the Boards Manager. Go to </a:t>
            </a:r>
            <a:r>
              <a:rPr lang="en-US" b="1" i="0" dirty="0">
                <a:solidFill>
                  <a:schemeClr val="bg1"/>
                </a:solidFill>
                <a:effectLst/>
                <a:latin typeface="Helvetica" panose="020B0604020202020204" pitchFamily="34" charset="0"/>
              </a:rPr>
              <a:t>Tools</a:t>
            </a:r>
            <a:r>
              <a:rPr lang="en-US" b="0" i="0" dirty="0">
                <a:solidFill>
                  <a:schemeClr val="bg1"/>
                </a:solidFill>
                <a:effectLst/>
                <a:latin typeface="Helvetica" panose="020B0604020202020204" pitchFamily="34" charset="0"/>
              </a:rPr>
              <a:t> &gt; </a:t>
            </a:r>
            <a:r>
              <a:rPr lang="en-US" b="1" i="0" dirty="0">
                <a:solidFill>
                  <a:schemeClr val="bg1"/>
                </a:solidFill>
                <a:effectLst/>
                <a:latin typeface="Helvetica" panose="020B0604020202020204" pitchFamily="34" charset="0"/>
              </a:rPr>
              <a:t>Board</a:t>
            </a:r>
            <a:r>
              <a:rPr lang="en-US" b="0" i="0" dirty="0">
                <a:solidFill>
                  <a:schemeClr val="bg1"/>
                </a:solidFill>
                <a:effectLst/>
                <a:latin typeface="Helvetica" panose="020B0604020202020204" pitchFamily="34" charset="0"/>
              </a:rPr>
              <a:t> &gt; </a:t>
            </a:r>
            <a:r>
              <a:rPr lang="en-US" b="1" i="0" dirty="0">
                <a:solidFill>
                  <a:schemeClr val="bg1"/>
                </a:solidFill>
                <a:effectLst/>
                <a:latin typeface="Helvetica" panose="020B0604020202020204" pitchFamily="34" charset="0"/>
              </a:rPr>
              <a:t>Boards Manager…</a:t>
            </a:r>
            <a:endParaRPr lang="en-US" dirty="0">
              <a:solidFill>
                <a:schemeClr val="bg1"/>
              </a:solidFill>
            </a:endParaRPr>
          </a:p>
        </p:txBody>
      </p:sp>
      <p:sp>
        <p:nvSpPr>
          <p:cNvPr id="15" name="TextBox 14">
            <a:extLst>
              <a:ext uri="{FF2B5EF4-FFF2-40B4-BE49-F238E27FC236}">
                <a16:creationId xmlns:a16="http://schemas.microsoft.com/office/drawing/2014/main" id="{E9D803F2-E158-067D-109C-8F6F640699EE}"/>
              </a:ext>
            </a:extLst>
          </p:cNvPr>
          <p:cNvSpPr txBox="1"/>
          <p:nvPr/>
        </p:nvSpPr>
        <p:spPr>
          <a:xfrm>
            <a:off x="657388" y="2647730"/>
            <a:ext cx="4272855" cy="954107"/>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chemeClr val="bg1"/>
                </a:solidFill>
                <a:effectLst/>
                <a:latin typeface="Helvetica" panose="020B0604020202020204" pitchFamily="34" charset="0"/>
              </a:rPr>
              <a:t>Search for </a:t>
            </a:r>
            <a:r>
              <a:rPr lang="en-US" b="1" i="0" dirty="0">
                <a:solidFill>
                  <a:schemeClr val="bg1"/>
                </a:solidFill>
                <a:effectLst/>
                <a:latin typeface="Helvetica" panose="020B0604020202020204" pitchFamily="34" charset="0"/>
              </a:rPr>
              <a:t>ESP32</a:t>
            </a:r>
            <a:r>
              <a:rPr lang="en-US" b="0" i="0" dirty="0">
                <a:solidFill>
                  <a:schemeClr val="bg1"/>
                </a:solidFill>
                <a:effectLst/>
                <a:latin typeface="Helvetica" panose="020B0604020202020204" pitchFamily="34" charset="0"/>
              </a:rPr>
              <a:t> and press install button for the “</a:t>
            </a:r>
            <a:r>
              <a:rPr lang="en-US" b="1" i="0" dirty="0">
                <a:solidFill>
                  <a:schemeClr val="bg1"/>
                </a:solidFill>
                <a:effectLst/>
                <a:latin typeface="Helvetica" panose="020B0604020202020204" pitchFamily="34" charset="0"/>
              </a:rPr>
              <a:t>ESP32 by </a:t>
            </a:r>
            <a:r>
              <a:rPr lang="en-US" b="1" i="0" dirty="0" err="1">
                <a:solidFill>
                  <a:schemeClr val="bg1"/>
                </a:solidFill>
                <a:effectLst/>
                <a:latin typeface="Helvetica" panose="020B0604020202020204" pitchFamily="34" charset="0"/>
              </a:rPr>
              <a:t>Espressif</a:t>
            </a:r>
            <a:r>
              <a:rPr lang="en-US" b="1" i="0" dirty="0">
                <a:solidFill>
                  <a:schemeClr val="bg1"/>
                </a:solidFill>
                <a:effectLst/>
                <a:latin typeface="Helvetica" panose="020B0604020202020204" pitchFamily="34" charset="0"/>
              </a:rPr>
              <a:t> Systems</a:t>
            </a:r>
            <a:r>
              <a:rPr lang="en-US" b="0" i="0" dirty="0">
                <a:solidFill>
                  <a:schemeClr val="bg1"/>
                </a:solidFill>
                <a:effectLst/>
                <a:latin typeface="Helvetica" panose="020B0604020202020204" pitchFamily="34" charset="0"/>
              </a:rPr>
              <a:t>“</a:t>
            </a:r>
          </a:p>
          <a:p>
            <a:br>
              <a:rPr lang="en-US" b="0" i="0" dirty="0">
                <a:solidFill>
                  <a:schemeClr val="bg1"/>
                </a:solidFill>
                <a:effectLst/>
                <a:latin typeface="Helvetica" panose="020B0604020202020204" pitchFamily="34" charset="0"/>
              </a:rPr>
            </a:br>
            <a:endParaRPr lang="en-US" dirty="0">
              <a:solidFill>
                <a:schemeClr val="bg1"/>
              </a:solidFill>
            </a:endParaRPr>
          </a:p>
        </p:txBody>
      </p:sp>
      <p:pic>
        <p:nvPicPr>
          <p:cNvPr id="21" name="Picture 20" descr="A screenshot of a computer&#10;&#10;Description automatically generated">
            <a:extLst>
              <a:ext uri="{FF2B5EF4-FFF2-40B4-BE49-F238E27FC236}">
                <a16:creationId xmlns:a16="http://schemas.microsoft.com/office/drawing/2014/main" id="{C66D19BA-F629-9B5A-2B83-840B75FA2DC8}"/>
              </a:ext>
            </a:extLst>
          </p:cNvPr>
          <p:cNvPicPr>
            <a:picLocks noChangeAspect="1"/>
          </p:cNvPicPr>
          <p:nvPr/>
        </p:nvPicPr>
        <p:blipFill>
          <a:blip r:embed="rId9"/>
          <a:stretch>
            <a:fillRect/>
          </a:stretch>
        </p:blipFill>
        <p:spPr>
          <a:xfrm>
            <a:off x="408545" y="3154459"/>
            <a:ext cx="4236649" cy="1633731"/>
          </a:xfrm>
          <a:prstGeom prst="rect">
            <a:avLst/>
          </a:prstGeom>
        </p:spPr>
      </p:pic>
    </p:spTree>
    <p:extLst>
      <p:ext uri="{BB962C8B-B14F-4D97-AF65-F5344CB8AC3E}">
        <p14:creationId xmlns:p14="http://schemas.microsoft.com/office/powerpoint/2010/main" val="1183491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9541648" y="1760895"/>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rot="19470676" flipH="1">
            <a:off x="-1223335" y="222817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8"/>
          <p:cNvSpPr/>
          <p:nvPr/>
        </p:nvSpPr>
        <p:spPr>
          <a:xfrm>
            <a:off x="5890355" y="5563239"/>
            <a:ext cx="60951" cy="52551"/>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accent2"/>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9257814" y="441244"/>
            <a:ext cx="7704000" cy="1202601"/>
          </a:xfrm>
          <a:prstGeom prst="roundRect">
            <a:avLst>
              <a:gd name="adj" fmla="val 5229"/>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68"/>
          <p:cNvSpPr txBox="1">
            <a:spLocks noGrp="1"/>
          </p:cNvSpPr>
          <p:nvPr>
            <p:ph type="subTitle" idx="1"/>
          </p:nvPr>
        </p:nvSpPr>
        <p:spPr>
          <a:xfrm>
            <a:off x="9271431" y="743457"/>
            <a:ext cx="7581423" cy="877705"/>
          </a:xfrm>
          <a:prstGeom prst="rect">
            <a:avLst/>
          </a:prstGeom>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600" dirty="0"/>
              <a:t>In this project, we will control a DC motor based on the input from a motion sensor (PIR sensor) using an ESP32 board. When motion is detected by the PIR sensor, the DC motor will be activated, and it will stop once the motion is no longer detected.</a:t>
            </a:r>
            <a:endParaRPr lang="en-US" altLang="en-US" sz="2800" dirty="0"/>
          </a:p>
        </p:txBody>
      </p:sp>
      <p:sp>
        <p:nvSpPr>
          <p:cNvPr id="1124" name="Google Shape;1124;p68"/>
          <p:cNvSpPr/>
          <p:nvPr/>
        </p:nvSpPr>
        <p:spPr>
          <a:xfrm rot="5400000">
            <a:off x="8140505" y="2487481"/>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p:cNvGrpSpPr/>
          <p:nvPr/>
        </p:nvGrpSpPr>
        <p:grpSpPr>
          <a:xfrm>
            <a:off x="-1151555" y="4247685"/>
            <a:ext cx="627083" cy="436814"/>
            <a:chOff x="5779976" y="1418876"/>
            <a:chExt cx="421200" cy="293400"/>
          </a:xfrm>
        </p:grpSpPr>
        <p:sp>
          <p:nvSpPr>
            <p:cNvPr id="1127" name="Google Shape;1127;p6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p:cNvGrpSpPr/>
          <p:nvPr/>
        </p:nvGrpSpPr>
        <p:grpSpPr>
          <a:xfrm>
            <a:off x="-1236650" y="1042545"/>
            <a:ext cx="891300" cy="486300"/>
            <a:chOff x="6930163" y="1358338"/>
            <a:chExt cx="891300" cy="486300"/>
          </a:xfrm>
        </p:grpSpPr>
        <p:sp>
          <p:nvSpPr>
            <p:cNvPr id="1130" name="Google Shape;1130;p68"/>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314928" y="3576771"/>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970431" y="6244156"/>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9816091" y="0"/>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a:off x="9372569" y="527635"/>
            <a:ext cx="2008800" cy="146100"/>
            <a:chOff x="847125" y="3296850"/>
            <a:chExt cx="2008800" cy="146100"/>
          </a:xfrm>
        </p:grpSpPr>
        <p:sp>
          <p:nvSpPr>
            <p:cNvPr id="1140" name="Google Shape;1140;p68"/>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878209" y="3322949"/>
              <a:ext cx="429322" cy="93999"/>
              <a:chOff x="5795037" y="809024"/>
              <a:chExt cx="431653" cy="94500"/>
            </a:xfrm>
          </p:grpSpPr>
          <p:sp>
            <p:nvSpPr>
              <p:cNvPr id="1142" name="Google Shape;1142;p6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54C673AB-E9B7-7A4E-3E9E-0756A40B961D}"/>
              </a:ext>
            </a:extLst>
          </p:cNvPr>
          <p:cNvSpPr txBox="1">
            <a:spLocks/>
          </p:cNvSpPr>
          <p:nvPr/>
        </p:nvSpPr>
        <p:spPr>
          <a:xfrm>
            <a:off x="44564" y="-592584"/>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1800" b="1" dirty="0">
                <a:solidFill>
                  <a:schemeClr val="bg1"/>
                </a:solidFill>
              </a:rPr>
              <a:t>Project: DC Motor Control with Motion Sensor Through ESP32</a:t>
            </a:r>
          </a:p>
        </p:txBody>
      </p:sp>
      <p:sp>
        <p:nvSpPr>
          <p:cNvPr id="41" name="Google Shape;1030;p66">
            <a:hlinkClick r:id="" action="ppaction://noaction"/>
            <a:extLst>
              <a:ext uri="{FF2B5EF4-FFF2-40B4-BE49-F238E27FC236}">
                <a16:creationId xmlns:a16="http://schemas.microsoft.com/office/drawing/2014/main" id="{B65BB3CE-3393-4EC4-5A2F-1E79B4F0F3BA}"/>
              </a:ext>
            </a:extLst>
          </p:cNvPr>
          <p:cNvSpPr txBox="1">
            <a:spLocks/>
          </p:cNvSpPr>
          <p:nvPr/>
        </p:nvSpPr>
        <p:spPr>
          <a:xfrm>
            <a:off x="2857422"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05</a:t>
            </a:r>
          </a:p>
        </p:txBody>
      </p:sp>
      <p:sp>
        <p:nvSpPr>
          <p:cNvPr id="42" name="Google Shape;1031;p66">
            <a:hlinkClick r:id="" action="ppaction://noaction"/>
            <a:extLst>
              <a:ext uri="{FF2B5EF4-FFF2-40B4-BE49-F238E27FC236}">
                <a16:creationId xmlns:a16="http://schemas.microsoft.com/office/drawing/2014/main" id="{0DEA66FB-AE0B-B8D3-C2ED-68E4BB28A10B}"/>
              </a:ext>
            </a:extLst>
          </p:cNvPr>
          <p:cNvSpPr txBox="1">
            <a:spLocks/>
          </p:cNvSpPr>
          <p:nvPr/>
        </p:nvSpPr>
        <p:spPr>
          <a:xfrm>
            <a:off x="2857409" y="5522054"/>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04</a:t>
            </a:r>
          </a:p>
        </p:txBody>
      </p:sp>
      <p:sp>
        <p:nvSpPr>
          <p:cNvPr id="43" name="Google Shape;1032;p66">
            <a:hlinkClick r:id="" action="ppaction://noaction"/>
            <a:extLst>
              <a:ext uri="{FF2B5EF4-FFF2-40B4-BE49-F238E27FC236}">
                <a16:creationId xmlns:a16="http://schemas.microsoft.com/office/drawing/2014/main" id="{9D24DA17-9A12-7F43-71BA-6F337E6527DD}"/>
              </a:ext>
            </a:extLst>
          </p:cNvPr>
          <p:cNvSpPr txBox="1">
            <a:spLocks/>
          </p:cNvSpPr>
          <p:nvPr/>
        </p:nvSpPr>
        <p:spPr>
          <a:xfrm>
            <a:off x="337397"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DC Motor</a:t>
            </a:r>
          </a:p>
        </p:txBody>
      </p:sp>
      <p:sp>
        <p:nvSpPr>
          <p:cNvPr id="44" name="Google Shape;1033;p66">
            <a:hlinkClick r:id="" action="ppaction://noaction"/>
            <a:extLst>
              <a:ext uri="{FF2B5EF4-FFF2-40B4-BE49-F238E27FC236}">
                <a16:creationId xmlns:a16="http://schemas.microsoft.com/office/drawing/2014/main" id="{E2EE3E98-97EF-CC05-3810-AE40129C4769}"/>
              </a:ext>
            </a:extLst>
          </p:cNvPr>
          <p:cNvSpPr txBox="1">
            <a:spLocks/>
          </p:cNvSpPr>
          <p:nvPr/>
        </p:nvSpPr>
        <p:spPr>
          <a:xfrm>
            <a:off x="3945242" y="5522054"/>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L298N Motor Driver</a:t>
            </a:r>
          </a:p>
        </p:txBody>
      </p:sp>
      <p:sp>
        <p:nvSpPr>
          <p:cNvPr id="46" name="Google Shape;1035;p66">
            <a:hlinkClick r:id="" action="ppaction://noaction"/>
            <a:extLst>
              <a:ext uri="{FF2B5EF4-FFF2-40B4-BE49-F238E27FC236}">
                <a16:creationId xmlns:a16="http://schemas.microsoft.com/office/drawing/2014/main" id="{97991224-CBC5-B47D-287E-734AF371FAAF}"/>
              </a:ext>
            </a:extLst>
          </p:cNvPr>
          <p:cNvSpPr txBox="1">
            <a:spLocks/>
          </p:cNvSpPr>
          <p:nvPr/>
        </p:nvSpPr>
        <p:spPr>
          <a:xfrm>
            <a:off x="1395864" y="691517"/>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ESP32 board</a:t>
            </a:r>
          </a:p>
        </p:txBody>
      </p:sp>
      <p:sp>
        <p:nvSpPr>
          <p:cNvPr id="47" name="Google Shape;1036;p66">
            <a:hlinkClick r:id="" action="ppaction://noaction"/>
            <a:extLst>
              <a:ext uri="{FF2B5EF4-FFF2-40B4-BE49-F238E27FC236}">
                <a16:creationId xmlns:a16="http://schemas.microsoft.com/office/drawing/2014/main" id="{5C58D1B7-B466-8DE1-502B-6AF416534CD2}"/>
              </a:ext>
            </a:extLst>
          </p:cNvPr>
          <p:cNvSpPr txBox="1">
            <a:spLocks/>
          </p:cNvSpPr>
          <p:nvPr/>
        </p:nvSpPr>
        <p:spPr>
          <a:xfrm>
            <a:off x="3945245"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PIR Motion Sensor</a:t>
            </a:r>
          </a:p>
        </p:txBody>
      </p:sp>
      <p:sp>
        <p:nvSpPr>
          <p:cNvPr id="56" name="Google Shape;1046;p66">
            <a:hlinkClick r:id="" action="ppaction://noaction"/>
            <a:extLst>
              <a:ext uri="{FF2B5EF4-FFF2-40B4-BE49-F238E27FC236}">
                <a16:creationId xmlns:a16="http://schemas.microsoft.com/office/drawing/2014/main" id="{22D5B7D2-F3E4-EFC0-A78B-0AB29408516D}"/>
              </a:ext>
            </a:extLst>
          </p:cNvPr>
          <p:cNvSpPr txBox="1">
            <a:spLocks/>
          </p:cNvSpPr>
          <p:nvPr/>
        </p:nvSpPr>
        <p:spPr>
          <a:xfrm>
            <a:off x="-751578"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02</a:t>
            </a:r>
          </a:p>
        </p:txBody>
      </p:sp>
      <p:sp>
        <p:nvSpPr>
          <p:cNvPr id="57" name="Google Shape;1047;p66">
            <a:hlinkClick r:id="" action="ppaction://noaction"/>
            <a:extLst>
              <a:ext uri="{FF2B5EF4-FFF2-40B4-BE49-F238E27FC236}">
                <a16:creationId xmlns:a16="http://schemas.microsoft.com/office/drawing/2014/main" id="{451EA89E-F7CE-04F0-8E6C-448F5A124E3E}"/>
              </a:ext>
            </a:extLst>
          </p:cNvPr>
          <p:cNvSpPr txBox="1">
            <a:spLocks/>
          </p:cNvSpPr>
          <p:nvPr/>
        </p:nvSpPr>
        <p:spPr>
          <a:xfrm>
            <a:off x="306889" y="691517"/>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01</a:t>
            </a:r>
          </a:p>
        </p:txBody>
      </p:sp>
      <p:grpSp>
        <p:nvGrpSpPr>
          <p:cNvPr id="58" name="Google Shape;1048;p66">
            <a:extLst>
              <a:ext uri="{FF2B5EF4-FFF2-40B4-BE49-F238E27FC236}">
                <a16:creationId xmlns:a16="http://schemas.microsoft.com/office/drawing/2014/main" id="{AC322F94-6274-1065-1926-544F9727BF4B}"/>
              </a:ext>
            </a:extLst>
          </p:cNvPr>
          <p:cNvGrpSpPr/>
          <p:nvPr/>
        </p:nvGrpSpPr>
        <p:grpSpPr>
          <a:xfrm flipH="1">
            <a:off x="1009041" y="770074"/>
            <a:ext cx="337856" cy="93999"/>
            <a:chOff x="5963614" y="809024"/>
            <a:chExt cx="339690" cy="94500"/>
          </a:xfrm>
        </p:grpSpPr>
        <p:sp>
          <p:nvSpPr>
            <p:cNvPr id="59" name="Google Shape;1049;p66">
              <a:extLst>
                <a:ext uri="{FF2B5EF4-FFF2-40B4-BE49-F238E27FC236}">
                  <a16:creationId xmlns:a16="http://schemas.microsoft.com/office/drawing/2014/main" id="{C83CB275-48BB-A3E7-043E-E85FB84B1ED7}"/>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50;p66">
              <a:extLst>
                <a:ext uri="{FF2B5EF4-FFF2-40B4-BE49-F238E27FC236}">
                  <a16:creationId xmlns:a16="http://schemas.microsoft.com/office/drawing/2014/main" id="{3F55A9A7-D0F6-D858-DAD6-B2C3BCCC2033}"/>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1051;p66">
            <a:extLst>
              <a:ext uri="{FF2B5EF4-FFF2-40B4-BE49-F238E27FC236}">
                <a16:creationId xmlns:a16="http://schemas.microsoft.com/office/drawing/2014/main" id="{93CA2F92-4A53-5646-9F8A-07A9567220BB}"/>
              </a:ext>
            </a:extLst>
          </p:cNvPr>
          <p:cNvGrpSpPr/>
          <p:nvPr/>
        </p:nvGrpSpPr>
        <p:grpSpPr>
          <a:xfrm flipH="1">
            <a:off x="-49426" y="6910684"/>
            <a:ext cx="337856" cy="93999"/>
            <a:chOff x="5963614" y="809024"/>
            <a:chExt cx="339690" cy="94500"/>
          </a:xfrm>
        </p:grpSpPr>
        <p:sp>
          <p:nvSpPr>
            <p:cNvPr id="62" name="Google Shape;1052;p66">
              <a:extLst>
                <a:ext uri="{FF2B5EF4-FFF2-40B4-BE49-F238E27FC236}">
                  <a16:creationId xmlns:a16="http://schemas.microsoft.com/office/drawing/2014/main" id="{8890FFCE-EAAD-AE66-1F67-EA40E25B3996}"/>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53;p66">
              <a:extLst>
                <a:ext uri="{FF2B5EF4-FFF2-40B4-BE49-F238E27FC236}">
                  <a16:creationId xmlns:a16="http://schemas.microsoft.com/office/drawing/2014/main" id="{18997176-B553-C8D5-8292-A6DB439E0606}"/>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1057;p66">
            <a:extLst>
              <a:ext uri="{FF2B5EF4-FFF2-40B4-BE49-F238E27FC236}">
                <a16:creationId xmlns:a16="http://schemas.microsoft.com/office/drawing/2014/main" id="{00EA6DCF-B91E-E170-FE5E-ED16665FB58F}"/>
              </a:ext>
            </a:extLst>
          </p:cNvPr>
          <p:cNvGrpSpPr/>
          <p:nvPr/>
        </p:nvGrpSpPr>
        <p:grpSpPr>
          <a:xfrm flipH="1">
            <a:off x="3607374" y="5600611"/>
            <a:ext cx="337856" cy="93999"/>
            <a:chOff x="5963614" y="809024"/>
            <a:chExt cx="339690" cy="94500"/>
          </a:xfrm>
        </p:grpSpPr>
        <p:sp>
          <p:nvSpPr>
            <p:cNvPr id="1092" name="Google Shape;1058;p66">
              <a:extLst>
                <a:ext uri="{FF2B5EF4-FFF2-40B4-BE49-F238E27FC236}">
                  <a16:creationId xmlns:a16="http://schemas.microsoft.com/office/drawing/2014/main" id="{9D354029-EEF8-EAC8-0A90-1DFC3F1C71B3}"/>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59;p66">
              <a:extLst>
                <a:ext uri="{FF2B5EF4-FFF2-40B4-BE49-F238E27FC236}">
                  <a16:creationId xmlns:a16="http://schemas.microsoft.com/office/drawing/2014/main" id="{D27A0173-6238-4902-FBB3-5642DB1B6B5B}"/>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60;p66">
            <a:extLst>
              <a:ext uri="{FF2B5EF4-FFF2-40B4-BE49-F238E27FC236}">
                <a16:creationId xmlns:a16="http://schemas.microsoft.com/office/drawing/2014/main" id="{99258891-AB9D-BE32-E1FD-068E128E7D31}"/>
              </a:ext>
            </a:extLst>
          </p:cNvPr>
          <p:cNvGrpSpPr/>
          <p:nvPr/>
        </p:nvGrpSpPr>
        <p:grpSpPr>
          <a:xfrm flipH="1">
            <a:off x="3607374" y="6910684"/>
            <a:ext cx="337856" cy="93999"/>
            <a:chOff x="5963614" y="809024"/>
            <a:chExt cx="339690" cy="94500"/>
          </a:xfrm>
        </p:grpSpPr>
        <p:sp>
          <p:nvSpPr>
            <p:cNvPr id="1095" name="Google Shape;1061;p66">
              <a:extLst>
                <a:ext uri="{FF2B5EF4-FFF2-40B4-BE49-F238E27FC236}">
                  <a16:creationId xmlns:a16="http://schemas.microsoft.com/office/drawing/2014/main" id="{2D8BBF65-68F7-60CB-9CF0-EAD64A4C1F48}"/>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62;p66">
              <a:extLst>
                <a:ext uri="{FF2B5EF4-FFF2-40B4-BE49-F238E27FC236}">
                  <a16:creationId xmlns:a16="http://schemas.microsoft.com/office/drawing/2014/main" id="{FD756D0C-14BB-3DB1-92F9-4DADB7ECBE89}"/>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1" name="Picture 1100" descr="A close-up of a circuit board&#10;&#10;Description automatically generated">
            <a:extLst>
              <a:ext uri="{FF2B5EF4-FFF2-40B4-BE49-F238E27FC236}">
                <a16:creationId xmlns:a16="http://schemas.microsoft.com/office/drawing/2014/main" id="{4217A50C-D82B-A47B-0FA2-E9A5D87B9409}"/>
              </a:ext>
            </a:extLst>
          </p:cNvPr>
          <p:cNvPicPr>
            <a:picLocks noChangeAspect="1"/>
          </p:cNvPicPr>
          <p:nvPr/>
        </p:nvPicPr>
        <p:blipFill>
          <a:blip r:embed="rId4"/>
          <a:stretch>
            <a:fillRect/>
          </a:stretch>
        </p:blipFill>
        <p:spPr>
          <a:xfrm rot="16200000">
            <a:off x="3640431" y="65984"/>
            <a:ext cx="659962" cy="1288603"/>
          </a:xfrm>
          <a:prstGeom prst="rect">
            <a:avLst/>
          </a:prstGeom>
        </p:spPr>
      </p:pic>
      <p:pic>
        <p:nvPicPr>
          <p:cNvPr id="1103" name="Picture 1102" descr="A yellow object with a grey metal part&#10;&#10;Description automatically generated with medium confidence">
            <a:extLst>
              <a:ext uri="{FF2B5EF4-FFF2-40B4-BE49-F238E27FC236}">
                <a16:creationId xmlns:a16="http://schemas.microsoft.com/office/drawing/2014/main" id="{190510A7-7E7F-A0E9-0084-E4D8D79C79DF}"/>
              </a:ext>
            </a:extLst>
          </p:cNvPr>
          <p:cNvPicPr>
            <a:picLocks noChangeAspect="1"/>
          </p:cNvPicPr>
          <p:nvPr/>
        </p:nvPicPr>
        <p:blipFill>
          <a:blip r:embed="rId5"/>
          <a:stretch>
            <a:fillRect/>
          </a:stretch>
        </p:blipFill>
        <p:spPr>
          <a:xfrm rot="20144964">
            <a:off x="61185" y="7066615"/>
            <a:ext cx="1106185" cy="765550"/>
          </a:xfrm>
          <a:prstGeom prst="rect">
            <a:avLst/>
          </a:prstGeom>
        </p:spPr>
      </p:pic>
      <p:pic>
        <p:nvPicPr>
          <p:cNvPr id="1105" name="Picture 1104" descr="A red and blue circuit board&#10;&#10;Description automatically generated">
            <a:extLst>
              <a:ext uri="{FF2B5EF4-FFF2-40B4-BE49-F238E27FC236}">
                <a16:creationId xmlns:a16="http://schemas.microsoft.com/office/drawing/2014/main" id="{3E5E15FF-FB41-007F-C777-F79889CA5F8D}"/>
              </a:ext>
            </a:extLst>
          </p:cNvPr>
          <p:cNvPicPr>
            <a:picLocks noChangeAspect="1"/>
          </p:cNvPicPr>
          <p:nvPr/>
        </p:nvPicPr>
        <p:blipFill>
          <a:blip r:embed="rId6"/>
          <a:stretch>
            <a:fillRect/>
          </a:stretch>
        </p:blipFill>
        <p:spPr>
          <a:xfrm>
            <a:off x="4001643" y="5755022"/>
            <a:ext cx="1159705" cy="1039168"/>
          </a:xfrm>
          <a:prstGeom prst="rect">
            <a:avLst/>
          </a:prstGeom>
        </p:spPr>
      </p:pic>
      <p:pic>
        <p:nvPicPr>
          <p:cNvPr id="1107" name="Picture 1106" descr="A close-up of a white object&#10;&#10;Description automatically generated">
            <a:extLst>
              <a:ext uri="{FF2B5EF4-FFF2-40B4-BE49-F238E27FC236}">
                <a16:creationId xmlns:a16="http://schemas.microsoft.com/office/drawing/2014/main" id="{C7C968CF-A106-9617-2C02-DE7D5B514FD1}"/>
              </a:ext>
            </a:extLst>
          </p:cNvPr>
          <p:cNvPicPr>
            <a:picLocks noChangeAspect="1"/>
          </p:cNvPicPr>
          <p:nvPr/>
        </p:nvPicPr>
        <p:blipFill>
          <a:blip r:embed="rId7"/>
          <a:stretch>
            <a:fillRect/>
          </a:stretch>
        </p:blipFill>
        <p:spPr>
          <a:xfrm>
            <a:off x="4368414" y="7046840"/>
            <a:ext cx="843885" cy="722456"/>
          </a:xfrm>
          <a:prstGeom prst="rect">
            <a:avLst/>
          </a:prstGeom>
        </p:spPr>
      </p:pic>
      <p:sp>
        <p:nvSpPr>
          <p:cNvPr id="5" name="TextBox 4">
            <a:extLst>
              <a:ext uri="{FF2B5EF4-FFF2-40B4-BE49-F238E27FC236}">
                <a16:creationId xmlns:a16="http://schemas.microsoft.com/office/drawing/2014/main" id="{959D792D-0A7D-BA3C-15B3-7DCC51217381}"/>
              </a:ext>
            </a:extLst>
          </p:cNvPr>
          <p:cNvSpPr txBox="1"/>
          <p:nvPr/>
        </p:nvSpPr>
        <p:spPr>
          <a:xfrm>
            <a:off x="396077" y="1058654"/>
            <a:ext cx="9163050" cy="523220"/>
          </a:xfrm>
          <a:prstGeom prst="rect">
            <a:avLst/>
          </a:prstGeom>
          <a:noFill/>
        </p:spPr>
        <p:txBody>
          <a:bodyPr wrap="square">
            <a:spAutoFit/>
          </a:bodyPr>
          <a:lstStyle/>
          <a:p>
            <a:r>
              <a:rPr lang="en-US" b="0" i="0" dirty="0">
                <a:solidFill>
                  <a:schemeClr val="bg1"/>
                </a:solidFill>
                <a:effectLst/>
                <a:latin typeface="Helvetica" panose="020B0604020202020204" pitchFamily="34" charset="0"/>
              </a:rPr>
              <a:t>Select your Board in </a:t>
            </a:r>
            <a:r>
              <a:rPr lang="en-US" b="1" i="0" dirty="0">
                <a:solidFill>
                  <a:schemeClr val="bg1"/>
                </a:solidFill>
                <a:effectLst/>
                <a:latin typeface="Helvetica" panose="020B0604020202020204" pitchFamily="34" charset="0"/>
              </a:rPr>
              <a:t>Tools</a:t>
            </a:r>
            <a:r>
              <a:rPr lang="en-US" b="0" i="0" dirty="0">
                <a:solidFill>
                  <a:schemeClr val="bg1"/>
                </a:solidFill>
                <a:effectLst/>
                <a:latin typeface="Helvetica" panose="020B0604020202020204" pitchFamily="34" charset="0"/>
              </a:rPr>
              <a:t> &gt; </a:t>
            </a:r>
            <a:r>
              <a:rPr lang="en-US" b="1" i="0" dirty="0">
                <a:solidFill>
                  <a:schemeClr val="bg1"/>
                </a:solidFill>
                <a:effectLst/>
                <a:latin typeface="Helvetica" panose="020B0604020202020204" pitchFamily="34" charset="0"/>
              </a:rPr>
              <a:t>Board</a:t>
            </a:r>
            <a:r>
              <a:rPr lang="en-US" b="0" i="0" dirty="0">
                <a:solidFill>
                  <a:schemeClr val="bg1"/>
                </a:solidFill>
                <a:effectLst/>
                <a:latin typeface="Helvetica" panose="020B0604020202020204" pitchFamily="34" charset="0"/>
              </a:rPr>
              <a:t> menu </a:t>
            </a:r>
          </a:p>
          <a:p>
            <a:r>
              <a:rPr lang="en-US" b="0" i="0" dirty="0">
                <a:solidFill>
                  <a:schemeClr val="bg1"/>
                </a:solidFill>
                <a:effectLst/>
                <a:latin typeface="Helvetica" panose="020B0604020202020204" pitchFamily="34" charset="0"/>
              </a:rPr>
              <a:t>(in my case it’s the</a:t>
            </a:r>
            <a:r>
              <a:rPr lang="en-US" b="1" i="0" dirty="0">
                <a:solidFill>
                  <a:schemeClr val="bg1"/>
                </a:solidFill>
                <a:effectLst/>
                <a:latin typeface="Helvetica" panose="020B0604020202020204" pitchFamily="34" charset="0"/>
              </a:rPr>
              <a:t> ESP32 WROOM </a:t>
            </a:r>
            <a:r>
              <a:rPr lang="en-US" b="0" i="0" dirty="0">
                <a:solidFill>
                  <a:schemeClr val="bg1"/>
                </a:solidFill>
                <a:effectLst/>
                <a:latin typeface="Helvetica" panose="020B0604020202020204" pitchFamily="34" charset="0"/>
              </a:rPr>
              <a:t>)</a:t>
            </a:r>
            <a:endParaRPr lang="en-US" dirty="0">
              <a:solidFill>
                <a:schemeClr val="bg1"/>
              </a:solidFill>
            </a:endParaRPr>
          </a:p>
        </p:txBody>
      </p:sp>
      <p:pic>
        <p:nvPicPr>
          <p:cNvPr id="9" name="Picture 8" descr="A screenshot of a computer&#10;&#10;Description automatically generated">
            <a:extLst>
              <a:ext uri="{FF2B5EF4-FFF2-40B4-BE49-F238E27FC236}">
                <a16:creationId xmlns:a16="http://schemas.microsoft.com/office/drawing/2014/main" id="{6462388A-1791-9281-F8D0-B595860AF498}"/>
              </a:ext>
            </a:extLst>
          </p:cNvPr>
          <p:cNvPicPr>
            <a:picLocks noChangeAspect="1"/>
          </p:cNvPicPr>
          <p:nvPr/>
        </p:nvPicPr>
        <p:blipFill>
          <a:blip r:embed="rId8"/>
          <a:stretch>
            <a:fillRect/>
          </a:stretch>
        </p:blipFill>
        <p:spPr>
          <a:xfrm>
            <a:off x="3675310" y="1447097"/>
            <a:ext cx="5128464" cy="2473225"/>
          </a:xfrm>
          <a:prstGeom prst="rect">
            <a:avLst/>
          </a:prstGeom>
        </p:spPr>
      </p:pic>
      <p:sp>
        <p:nvSpPr>
          <p:cNvPr id="12" name="TextBox 11">
            <a:extLst>
              <a:ext uri="{FF2B5EF4-FFF2-40B4-BE49-F238E27FC236}">
                <a16:creationId xmlns:a16="http://schemas.microsoft.com/office/drawing/2014/main" id="{20F60E08-25D0-D324-F6B3-CA28DC334B5A}"/>
              </a:ext>
            </a:extLst>
          </p:cNvPr>
          <p:cNvSpPr txBox="1"/>
          <p:nvPr/>
        </p:nvSpPr>
        <p:spPr>
          <a:xfrm>
            <a:off x="686342" y="1708211"/>
            <a:ext cx="2853718" cy="1600438"/>
          </a:xfrm>
          <a:prstGeom prst="rect">
            <a:avLst/>
          </a:prstGeom>
          <a:noFill/>
        </p:spPr>
        <p:txBody>
          <a:bodyPr wrap="square">
            <a:spAutoFit/>
          </a:bodyPr>
          <a:lstStyle/>
          <a:p>
            <a:pPr algn="l"/>
            <a:r>
              <a:rPr lang="en-US" b="0" i="0" dirty="0">
                <a:solidFill>
                  <a:schemeClr val="bg1"/>
                </a:solidFill>
                <a:effectLst/>
                <a:latin typeface="Helvetica" panose="020B0604020202020204" pitchFamily="34" charset="0"/>
              </a:rPr>
              <a:t>Select the Port (if you don’t see the COM Port in your Arduino IDE, you need to install the </a:t>
            </a:r>
            <a:r>
              <a:rPr lang="en-US" b="0" i="0" u="none" strike="noStrike" dirty="0">
                <a:solidFill>
                  <a:schemeClr val="accent3">
                    <a:lumMod val="50000"/>
                  </a:schemeClr>
                </a:solidFill>
                <a:effectLst/>
                <a:latin typeface="Helvetica" panose="020B0604020202020204" pitchFamily="34" charset="0"/>
                <a:hlinkClick r:id="rId9">
                  <a:extLst>
                    <a:ext uri="{A12FA001-AC4F-418D-AE19-62706E023703}">
                      <ahyp:hlinkClr xmlns:ahyp="http://schemas.microsoft.com/office/drawing/2018/hyperlinkcolor" val="tx"/>
                    </a:ext>
                  </a:extLst>
                </a:hlinkClick>
              </a:rPr>
              <a:t>CP210x USB to UART Bridge VCP Drivers</a:t>
            </a:r>
            <a:r>
              <a:rPr lang="en-US" b="0" i="0" dirty="0">
                <a:solidFill>
                  <a:schemeClr val="bg1"/>
                </a:solidFill>
                <a:effectLst/>
                <a:latin typeface="Helvetica" panose="020B0604020202020204" pitchFamily="34" charset="0"/>
              </a:rPr>
              <a:t>):</a:t>
            </a:r>
          </a:p>
          <a:p>
            <a:br>
              <a:rPr lang="en-US" b="0" i="0" dirty="0">
                <a:solidFill>
                  <a:schemeClr val="bg1"/>
                </a:solidFill>
                <a:effectLst/>
                <a:latin typeface="Helvetica" panose="020B0604020202020204" pitchFamily="34" charset="0"/>
              </a:rPr>
            </a:br>
            <a:endParaRPr lang="en-US" dirty="0">
              <a:solidFill>
                <a:schemeClr val="bg1"/>
              </a:solidFill>
            </a:endParaRPr>
          </a:p>
        </p:txBody>
      </p:sp>
      <p:pic>
        <p:nvPicPr>
          <p:cNvPr id="16" name="Picture 15" descr="A screenshot of a computer&#10;&#10;Description automatically generated">
            <a:extLst>
              <a:ext uri="{FF2B5EF4-FFF2-40B4-BE49-F238E27FC236}">
                <a16:creationId xmlns:a16="http://schemas.microsoft.com/office/drawing/2014/main" id="{FE37467A-5DC0-61BD-5E26-E110B24BFDEE}"/>
              </a:ext>
            </a:extLst>
          </p:cNvPr>
          <p:cNvPicPr>
            <a:picLocks noChangeAspect="1"/>
          </p:cNvPicPr>
          <p:nvPr/>
        </p:nvPicPr>
        <p:blipFill>
          <a:blip r:embed="rId10"/>
          <a:stretch>
            <a:fillRect/>
          </a:stretch>
        </p:blipFill>
        <p:spPr>
          <a:xfrm>
            <a:off x="722666" y="2901746"/>
            <a:ext cx="2877951" cy="1834851"/>
          </a:xfrm>
          <a:prstGeom prst="rect">
            <a:avLst/>
          </a:prstGeom>
        </p:spPr>
      </p:pic>
    </p:spTree>
    <p:extLst>
      <p:ext uri="{BB962C8B-B14F-4D97-AF65-F5344CB8AC3E}">
        <p14:creationId xmlns:p14="http://schemas.microsoft.com/office/powerpoint/2010/main" val="560573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9541648" y="1760895"/>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rot="19470676" flipH="1">
            <a:off x="-1223335" y="222817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8"/>
          <p:cNvSpPr/>
          <p:nvPr/>
        </p:nvSpPr>
        <p:spPr>
          <a:xfrm>
            <a:off x="5890355" y="5563239"/>
            <a:ext cx="60951" cy="52551"/>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accent2"/>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9257814" y="441244"/>
            <a:ext cx="7704000" cy="1202601"/>
          </a:xfrm>
          <a:prstGeom prst="roundRect">
            <a:avLst>
              <a:gd name="adj" fmla="val 5229"/>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68"/>
          <p:cNvSpPr txBox="1">
            <a:spLocks noGrp="1"/>
          </p:cNvSpPr>
          <p:nvPr>
            <p:ph type="subTitle" idx="1"/>
          </p:nvPr>
        </p:nvSpPr>
        <p:spPr>
          <a:xfrm>
            <a:off x="9271431" y="743457"/>
            <a:ext cx="7581423" cy="877705"/>
          </a:xfrm>
          <a:prstGeom prst="rect">
            <a:avLst/>
          </a:prstGeom>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600" dirty="0"/>
              <a:t>In this project, we will control a DC motor based on the input from a motion sensor (PIR sensor) using an ESP32 board. When motion is detected by the PIR sensor, the DC motor will be activated, and it will stop once the motion is no longer detected.</a:t>
            </a:r>
            <a:endParaRPr lang="en-US" altLang="en-US" sz="2800" dirty="0"/>
          </a:p>
        </p:txBody>
      </p:sp>
      <p:sp>
        <p:nvSpPr>
          <p:cNvPr id="1124" name="Google Shape;1124;p68"/>
          <p:cNvSpPr/>
          <p:nvPr/>
        </p:nvSpPr>
        <p:spPr>
          <a:xfrm rot="5400000">
            <a:off x="8140505" y="2487481"/>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p:cNvGrpSpPr/>
          <p:nvPr/>
        </p:nvGrpSpPr>
        <p:grpSpPr>
          <a:xfrm>
            <a:off x="-1151555" y="4247685"/>
            <a:ext cx="627083" cy="436814"/>
            <a:chOff x="5779976" y="1418876"/>
            <a:chExt cx="421200" cy="293400"/>
          </a:xfrm>
        </p:grpSpPr>
        <p:sp>
          <p:nvSpPr>
            <p:cNvPr id="1127" name="Google Shape;1127;p6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p:cNvGrpSpPr/>
          <p:nvPr/>
        </p:nvGrpSpPr>
        <p:grpSpPr>
          <a:xfrm>
            <a:off x="-1236650" y="1042545"/>
            <a:ext cx="891300" cy="486300"/>
            <a:chOff x="6930163" y="1358338"/>
            <a:chExt cx="891300" cy="486300"/>
          </a:xfrm>
        </p:grpSpPr>
        <p:sp>
          <p:nvSpPr>
            <p:cNvPr id="1130" name="Google Shape;1130;p68"/>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314928" y="3576771"/>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970431" y="6244156"/>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9816091" y="0"/>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a:off x="9372569" y="527635"/>
            <a:ext cx="2008800" cy="146100"/>
            <a:chOff x="847125" y="3296850"/>
            <a:chExt cx="2008800" cy="146100"/>
          </a:xfrm>
        </p:grpSpPr>
        <p:sp>
          <p:nvSpPr>
            <p:cNvPr id="1140" name="Google Shape;1140;p68"/>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878209" y="3322949"/>
              <a:ext cx="429322" cy="93999"/>
              <a:chOff x="5795037" y="809024"/>
              <a:chExt cx="431653" cy="94500"/>
            </a:xfrm>
          </p:grpSpPr>
          <p:sp>
            <p:nvSpPr>
              <p:cNvPr id="1142" name="Google Shape;1142;p6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54C673AB-E9B7-7A4E-3E9E-0756A40B961D}"/>
              </a:ext>
            </a:extLst>
          </p:cNvPr>
          <p:cNvSpPr txBox="1">
            <a:spLocks/>
          </p:cNvSpPr>
          <p:nvPr/>
        </p:nvSpPr>
        <p:spPr>
          <a:xfrm>
            <a:off x="44564" y="-592584"/>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1800" b="1" dirty="0">
                <a:solidFill>
                  <a:schemeClr val="bg1"/>
                </a:solidFill>
              </a:rPr>
              <a:t>Project: DC Motor Control with Motion Sensor Through ESP32</a:t>
            </a:r>
          </a:p>
        </p:txBody>
      </p:sp>
      <p:sp>
        <p:nvSpPr>
          <p:cNvPr id="41" name="Google Shape;1030;p66">
            <a:hlinkClick r:id="" action="ppaction://noaction"/>
            <a:extLst>
              <a:ext uri="{FF2B5EF4-FFF2-40B4-BE49-F238E27FC236}">
                <a16:creationId xmlns:a16="http://schemas.microsoft.com/office/drawing/2014/main" id="{B65BB3CE-3393-4EC4-5A2F-1E79B4F0F3BA}"/>
              </a:ext>
            </a:extLst>
          </p:cNvPr>
          <p:cNvSpPr txBox="1">
            <a:spLocks/>
          </p:cNvSpPr>
          <p:nvPr/>
        </p:nvSpPr>
        <p:spPr>
          <a:xfrm>
            <a:off x="2857422"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05</a:t>
            </a:r>
          </a:p>
        </p:txBody>
      </p:sp>
      <p:sp>
        <p:nvSpPr>
          <p:cNvPr id="42" name="Google Shape;1031;p66">
            <a:hlinkClick r:id="" action="ppaction://noaction"/>
            <a:extLst>
              <a:ext uri="{FF2B5EF4-FFF2-40B4-BE49-F238E27FC236}">
                <a16:creationId xmlns:a16="http://schemas.microsoft.com/office/drawing/2014/main" id="{0DEA66FB-AE0B-B8D3-C2ED-68E4BB28A10B}"/>
              </a:ext>
            </a:extLst>
          </p:cNvPr>
          <p:cNvSpPr txBox="1">
            <a:spLocks/>
          </p:cNvSpPr>
          <p:nvPr/>
        </p:nvSpPr>
        <p:spPr>
          <a:xfrm>
            <a:off x="2857409" y="5522054"/>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04</a:t>
            </a:r>
          </a:p>
        </p:txBody>
      </p:sp>
      <p:sp>
        <p:nvSpPr>
          <p:cNvPr id="43" name="Google Shape;1032;p66">
            <a:hlinkClick r:id="" action="ppaction://noaction"/>
            <a:extLst>
              <a:ext uri="{FF2B5EF4-FFF2-40B4-BE49-F238E27FC236}">
                <a16:creationId xmlns:a16="http://schemas.microsoft.com/office/drawing/2014/main" id="{9D24DA17-9A12-7F43-71BA-6F337E6527DD}"/>
              </a:ext>
            </a:extLst>
          </p:cNvPr>
          <p:cNvSpPr txBox="1">
            <a:spLocks/>
          </p:cNvSpPr>
          <p:nvPr/>
        </p:nvSpPr>
        <p:spPr>
          <a:xfrm>
            <a:off x="337397"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DC Motor</a:t>
            </a:r>
          </a:p>
        </p:txBody>
      </p:sp>
      <p:sp>
        <p:nvSpPr>
          <p:cNvPr id="44" name="Google Shape;1033;p66">
            <a:hlinkClick r:id="" action="ppaction://noaction"/>
            <a:extLst>
              <a:ext uri="{FF2B5EF4-FFF2-40B4-BE49-F238E27FC236}">
                <a16:creationId xmlns:a16="http://schemas.microsoft.com/office/drawing/2014/main" id="{E2EE3E98-97EF-CC05-3810-AE40129C4769}"/>
              </a:ext>
            </a:extLst>
          </p:cNvPr>
          <p:cNvSpPr txBox="1">
            <a:spLocks/>
          </p:cNvSpPr>
          <p:nvPr/>
        </p:nvSpPr>
        <p:spPr>
          <a:xfrm>
            <a:off x="3945242" y="5522054"/>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L298N Motor Driver</a:t>
            </a:r>
          </a:p>
        </p:txBody>
      </p:sp>
      <p:sp>
        <p:nvSpPr>
          <p:cNvPr id="47" name="Google Shape;1036;p66">
            <a:hlinkClick r:id="" action="ppaction://noaction"/>
            <a:extLst>
              <a:ext uri="{FF2B5EF4-FFF2-40B4-BE49-F238E27FC236}">
                <a16:creationId xmlns:a16="http://schemas.microsoft.com/office/drawing/2014/main" id="{5C58D1B7-B466-8DE1-502B-6AF416534CD2}"/>
              </a:ext>
            </a:extLst>
          </p:cNvPr>
          <p:cNvSpPr txBox="1">
            <a:spLocks/>
          </p:cNvSpPr>
          <p:nvPr/>
        </p:nvSpPr>
        <p:spPr>
          <a:xfrm>
            <a:off x="3945245"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PIR Motion Sensor</a:t>
            </a:r>
          </a:p>
        </p:txBody>
      </p:sp>
      <p:sp>
        <p:nvSpPr>
          <p:cNvPr id="56" name="Google Shape;1046;p66">
            <a:hlinkClick r:id="" action="ppaction://noaction"/>
            <a:extLst>
              <a:ext uri="{FF2B5EF4-FFF2-40B4-BE49-F238E27FC236}">
                <a16:creationId xmlns:a16="http://schemas.microsoft.com/office/drawing/2014/main" id="{22D5B7D2-F3E4-EFC0-A78B-0AB29408516D}"/>
              </a:ext>
            </a:extLst>
          </p:cNvPr>
          <p:cNvSpPr txBox="1">
            <a:spLocks/>
          </p:cNvSpPr>
          <p:nvPr/>
        </p:nvSpPr>
        <p:spPr>
          <a:xfrm>
            <a:off x="-751578"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02</a:t>
            </a:r>
          </a:p>
        </p:txBody>
      </p:sp>
      <p:grpSp>
        <p:nvGrpSpPr>
          <p:cNvPr id="61" name="Google Shape;1051;p66">
            <a:extLst>
              <a:ext uri="{FF2B5EF4-FFF2-40B4-BE49-F238E27FC236}">
                <a16:creationId xmlns:a16="http://schemas.microsoft.com/office/drawing/2014/main" id="{93CA2F92-4A53-5646-9F8A-07A9567220BB}"/>
              </a:ext>
            </a:extLst>
          </p:cNvPr>
          <p:cNvGrpSpPr/>
          <p:nvPr/>
        </p:nvGrpSpPr>
        <p:grpSpPr>
          <a:xfrm flipH="1">
            <a:off x="-49426" y="6910684"/>
            <a:ext cx="337856" cy="93999"/>
            <a:chOff x="5963614" y="809024"/>
            <a:chExt cx="339690" cy="94500"/>
          </a:xfrm>
        </p:grpSpPr>
        <p:sp>
          <p:nvSpPr>
            <p:cNvPr id="62" name="Google Shape;1052;p66">
              <a:extLst>
                <a:ext uri="{FF2B5EF4-FFF2-40B4-BE49-F238E27FC236}">
                  <a16:creationId xmlns:a16="http://schemas.microsoft.com/office/drawing/2014/main" id="{8890FFCE-EAAD-AE66-1F67-EA40E25B3996}"/>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53;p66">
              <a:extLst>
                <a:ext uri="{FF2B5EF4-FFF2-40B4-BE49-F238E27FC236}">
                  <a16:creationId xmlns:a16="http://schemas.microsoft.com/office/drawing/2014/main" id="{18997176-B553-C8D5-8292-A6DB439E0606}"/>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1057;p66">
            <a:extLst>
              <a:ext uri="{FF2B5EF4-FFF2-40B4-BE49-F238E27FC236}">
                <a16:creationId xmlns:a16="http://schemas.microsoft.com/office/drawing/2014/main" id="{00EA6DCF-B91E-E170-FE5E-ED16665FB58F}"/>
              </a:ext>
            </a:extLst>
          </p:cNvPr>
          <p:cNvGrpSpPr/>
          <p:nvPr/>
        </p:nvGrpSpPr>
        <p:grpSpPr>
          <a:xfrm flipH="1">
            <a:off x="3607374" y="5600611"/>
            <a:ext cx="337856" cy="93999"/>
            <a:chOff x="5963614" y="809024"/>
            <a:chExt cx="339690" cy="94500"/>
          </a:xfrm>
        </p:grpSpPr>
        <p:sp>
          <p:nvSpPr>
            <p:cNvPr id="1092" name="Google Shape;1058;p66">
              <a:extLst>
                <a:ext uri="{FF2B5EF4-FFF2-40B4-BE49-F238E27FC236}">
                  <a16:creationId xmlns:a16="http://schemas.microsoft.com/office/drawing/2014/main" id="{9D354029-EEF8-EAC8-0A90-1DFC3F1C71B3}"/>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59;p66">
              <a:extLst>
                <a:ext uri="{FF2B5EF4-FFF2-40B4-BE49-F238E27FC236}">
                  <a16:creationId xmlns:a16="http://schemas.microsoft.com/office/drawing/2014/main" id="{D27A0173-6238-4902-FBB3-5642DB1B6B5B}"/>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60;p66">
            <a:extLst>
              <a:ext uri="{FF2B5EF4-FFF2-40B4-BE49-F238E27FC236}">
                <a16:creationId xmlns:a16="http://schemas.microsoft.com/office/drawing/2014/main" id="{99258891-AB9D-BE32-E1FD-068E128E7D31}"/>
              </a:ext>
            </a:extLst>
          </p:cNvPr>
          <p:cNvGrpSpPr/>
          <p:nvPr/>
        </p:nvGrpSpPr>
        <p:grpSpPr>
          <a:xfrm flipH="1">
            <a:off x="3607374" y="6910684"/>
            <a:ext cx="337856" cy="93999"/>
            <a:chOff x="5963614" y="809024"/>
            <a:chExt cx="339690" cy="94500"/>
          </a:xfrm>
        </p:grpSpPr>
        <p:sp>
          <p:nvSpPr>
            <p:cNvPr id="1095" name="Google Shape;1061;p66">
              <a:extLst>
                <a:ext uri="{FF2B5EF4-FFF2-40B4-BE49-F238E27FC236}">
                  <a16:creationId xmlns:a16="http://schemas.microsoft.com/office/drawing/2014/main" id="{2D8BBF65-68F7-60CB-9CF0-EAD64A4C1F48}"/>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62;p66">
              <a:extLst>
                <a:ext uri="{FF2B5EF4-FFF2-40B4-BE49-F238E27FC236}">
                  <a16:creationId xmlns:a16="http://schemas.microsoft.com/office/drawing/2014/main" id="{FD756D0C-14BB-3DB1-92F9-4DADB7ECBE89}"/>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3" name="Picture 1102" descr="A yellow object with a grey metal part&#10;&#10;Description automatically generated with medium confidence">
            <a:extLst>
              <a:ext uri="{FF2B5EF4-FFF2-40B4-BE49-F238E27FC236}">
                <a16:creationId xmlns:a16="http://schemas.microsoft.com/office/drawing/2014/main" id="{190510A7-7E7F-A0E9-0084-E4D8D79C79DF}"/>
              </a:ext>
            </a:extLst>
          </p:cNvPr>
          <p:cNvPicPr>
            <a:picLocks noChangeAspect="1"/>
          </p:cNvPicPr>
          <p:nvPr/>
        </p:nvPicPr>
        <p:blipFill>
          <a:blip r:embed="rId4"/>
          <a:stretch>
            <a:fillRect/>
          </a:stretch>
        </p:blipFill>
        <p:spPr>
          <a:xfrm rot="20144964">
            <a:off x="61185" y="7066615"/>
            <a:ext cx="1106185" cy="765550"/>
          </a:xfrm>
          <a:prstGeom prst="rect">
            <a:avLst/>
          </a:prstGeom>
        </p:spPr>
      </p:pic>
      <p:pic>
        <p:nvPicPr>
          <p:cNvPr id="1105" name="Picture 1104" descr="A red and blue circuit board&#10;&#10;Description automatically generated">
            <a:extLst>
              <a:ext uri="{FF2B5EF4-FFF2-40B4-BE49-F238E27FC236}">
                <a16:creationId xmlns:a16="http://schemas.microsoft.com/office/drawing/2014/main" id="{3E5E15FF-FB41-007F-C777-F79889CA5F8D}"/>
              </a:ext>
            </a:extLst>
          </p:cNvPr>
          <p:cNvPicPr>
            <a:picLocks noChangeAspect="1"/>
          </p:cNvPicPr>
          <p:nvPr/>
        </p:nvPicPr>
        <p:blipFill>
          <a:blip r:embed="rId5"/>
          <a:stretch>
            <a:fillRect/>
          </a:stretch>
        </p:blipFill>
        <p:spPr>
          <a:xfrm>
            <a:off x="4001643" y="5755022"/>
            <a:ext cx="1159705" cy="1039168"/>
          </a:xfrm>
          <a:prstGeom prst="rect">
            <a:avLst/>
          </a:prstGeom>
        </p:spPr>
      </p:pic>
      <p:pic>
        <p:nvPicPr>
          <p:cNvPr id="1107" name="Picture 1106" descr="A close-up of a white object&#10;&#10;Description automatically generated">
            <a:extLst>
              <a:ext uri="{FF2B5EF4-FFF2-40B4-BE49-F238E27FC236}">
                <a16:creationId xmlns:a16="http://schemas.microsoft.com/office/drawing/2014/main" id="{C7C968CF-A106-9617-2C02-DE7D5B514FD1}"/>
              </a:ext>
            </a:extLst>
          </p:cNvPr>
          <p:cNvPicPr>
            <a:picLocks noChangeAspect="1"/>
          </p:cNvPicPr>
          <p:nvPr/>
        </p:nvPicPr>
        <p:blipFill>
          <a:blip r:embed="rId6"/>
          <a:stretch>
            <a:fillRect/>
          </a:stretch>
        </p:blipFill>
        <p:spPr>
          <a:xfrm>
            <a:off x="4368414" y="7046840"/>
            <a:ext cx="843885" cy="722456"/>
          </a:xfrm>
          <a:prstGeom prst="rect">
            <a:avLst/>
          </a:prstGeom>
        </p:spPr>
      </p:pic>
      <p:pic>
        <p:nvPicPr>
          <p:cNvPr id="6" name="Picture 5">
            <a:extLst>
              <a:ext uri="{FF2B5EF4-FFF2-40B4-BE49-F238E27FC236}">
                <a16:creationId xmlns:a16="http://schemas.microsoft.com/office/drawing/2014/main" id="{30FBBA94-2565-6428-17BB-CCC85A25EA30}"/>
              </a:ext>
            </a:extLst>
          </p:cNvPr>
          <p:cNvPicPr>
            <a:picLocks noChangeAspect="1"/>
          </p:cNvPicPr>
          <p:nvPr/>
        </p:nvPicPr>
        <p:blipFill>
          <a:blip r:embed="rId7"/>
          <a:srcRect/>
          <a:stretch/>
        </p:blipFill>
        <p:spPr>
          <a:xfrm>
            <a:off x="-1241505" y="-21642"/>
            <a:ext cx="965168" cy="683911"/>
          </a:xfrm>
          <a:prstGeom prst="rect">
            <a:avLst/>
          </a:prstGeom>
        </p:spPr>
      </p:pic>
      <p:sp>
        <p:nvSpPr>
          <p:cNvPr id="9" name="TextBox 8">
            <a:extLst>
              <a:ext uri="{FF2B5EF4-FFF2-40B4-BE49-F238E27FC236}">
                <a16:creationId xmlns:a16="http://schemas.microsoft.com/office/drawing/2014/main" id="{767709D8-93EF-0821-8466-4A96A8220836}"/>
              </a:ext>
            </a:extLst>
          </p:cNvPr>
          <p:cNvSpPr txBox="1"/>
          <p:nvPr/>
        </p:nvSpPr>
        <p:spPr>
          <a:xfrm>
            <a:off x="881087" y="1205722"/>
            <a:ext cx="3028458" cy="523220"/>
          </a:xfrm>
          <a:prstGeom prst="rect">
            <a:avLst/>
          </a:prstGeom>
          <a:noFill/>
        </p:spPr>
        <p:txBody>
          <a:bodyPr wrap="square">
            <a:spAutoFit/>
          </a:bodyPr>
          <a:lstStyle/>
          <a:p>
            <a:r>
              <a:rPr lang="en-US" b="0" i="0" dirty="0">
                <a:solidFill>
                  <a:schemeClr val="bg1"/>
                </a:solidFill>
                <a:effectLst/>
                <a:latin typeface="Helvetica" panose="020B0604020202020204" pitchFamily="34" charset="0"/>
              </a:rPr>
              <a:t>Select your Board in </a:t>
            </a:r>
            <a:r>
              <a:rPr lang="en-US" b="1" i="0" dirty="0">
                <a:solidFill>
                  <a:schemeClr val="bg1"/>
                </a:solidFill>
                <a:effectLst/>
                <a:latin typeface="Helvetica" panose="020B0604020202020204" pitchFamily="34" charset="0"/>
              </a:rPr>
              <a:t>Tools</a:t>
            </a:r>
            <a:r>
              <a:rPr lang="en-US" b="0" i="0" dirty="0">
                <a:solidFill>
                  <a:schemeClr val="bg1"/>
                </a:solidFill>
                <a:effectLst/>
                <a:latin typeface="Helvetica" panose="020B0604020202020204" pitchFamily="34" charset="0"/>
              </a:rPr>
              <a:t> &gt; </a:t>
            </a:r>
            <a:r>
              <a:rPr lang="en-US" b="1" i="0" dirty="0">
                <a:solidFill>
                  <a:schemeClr val="bg1"/>
                </a:solidFill>
                <a:effectLst/>
                <a:latin typeface="Helvetica" panose="020B0604020202020204" pitchFamily="34" charset="0"/>
              </a:rPr>
              <a:t>Manage library</a:t>
            </a:r>
            <a:endParaRPr lang="en-US" dirty="0">
              <a:solidFill>
                <a:schemeClr val="bg1"/>
              </a:solidFill>
            </a:endParaRPr>
          </a:p>
        </p:txBody>
      </p:sp>
      <p:sp>
        <p:nvSpPr>
          <p:cNvPr id="10" name="TextBox 9">
            <a:extLst>
              <a:ext uri="{FF2B5EF4-FFF2-40B4-BE49-F238E27FC236}">
                <a16:creationId xmlns:a16="http://schemas.microsoft.com/office/drawing/2014/main" id="{89756866-A021-62EB-9480-5373E6BC4671}"/>
              </a:ext>
            </a:extLst>
          </p:cNvPr>
          <p:cNvSpPr txBox="1"/>
          <p:nvPr/>
        </p:nvSpPr>
        <p:spPr>
          <a:xfrm>
            <a:off x="768632" y="2004739"/>
            <a:ext cx="3028458" cy="307777"/>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bg1"/>
                </a:solidFill>
                <a:effectLst/>
                <a:latin typeface="Helvetica" panose="020B0604020202020204" pitchFamily="34" charset="0"/>
              </a:rPr>
              <a:t>Search </a:t>
            </a:r>
            <a:r>
              <a:rPr lang="en-US" b="0" i="0" dirty="0" err="1">
                <a:solidFill>
                  <a:schemeClr val="bg1"/>
                </a:solidFill>
                <a:effectLst/>
                <a:latin typeface="Helvetica" panose="020B0604020202020204" pitchFamily="34" charset="0"/>
              </a:rPr>
              <a:t>ESPAsyncWebServer</a:t>
            </a:r>
            <a:endParaRPr lang="en-US" dirty="0">
              <a:solidFill>
                <a:schemeClr val="bg1"/>
              </a:solidFill>
            </a:endParaRPr>
          </a:p>
        </p:txBody>
      </p:sp>
      <p:sp>
        <p:nvSpPr>
          <p:cNvPr id="11" name="TextBox 10">
            <a:extLst>
              <a:ext uri="{FF2B5EF4-FFF2-40B4-BE49-F238E27FC236}">
                <a16:creationId xmlns:a16="http://schemas.microsoft.com/office/drawing/2014/main" id="{715A7F70-7DD0-D1B8-DB90-6F3A24674FC5}"/>
              </a:ext>
            </a:extLst>
          </p:cNvPr>
          <p:cNvSpPr txBox="1"/>
          <p:nvPr/>
        </p:nvSpPr>
        <p:spPr>
          <a:xfrm>
            <a:off x="780933" y="2917840"/>
            <a:ext cx="2949776" cy="307777"/>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bg1"/>
                </a:solidFill>
                <a:effectLst/>
                <a:latin typeface="Helvetica" panose="020B0604020202020204" pitchFamily="34" charset="0"/>
              </a:rPr>
              <a:t>Install </a:t>
            </a:r>
            <a:r>
              <a:rPr lang="en-US" b="0" i="0" dirty="0" err="1">
                <a:solidFill>
                  <a:schemeClr val="bg1"/>
                </a:solidFill>
                <a:effectLst/>
                <a:latin typeface="Helvetica" panose="020B0604020202020204" pitchFamily="34" charset="0"/>
              </a:rPr>
              <a:t>ESPAsyncWebServer</a:t>
            </a:r>
            <a:endParaRPr lang="en-US" dirty="0">
              <a:solidFill>
                <a:schemeClr val="bg1"/>
              </a:solidFill>
            </a:endParaRPr>
          </a:p>
        </p:txBody>
      </p:sp>
      <p:pic>
        <p:nvPicPr>
          <p:cNvPr id="5" name="Picture 4" descr="A screenshot of a computer&#10;&#10;Description automatically generated">
            <a:extLst>
              <a:ext uri="{FF2B5EF4-FFF2-40B4-BE49-F238E27FC236}">
                <a16:creationId xmlns:a16="http://schemas.microsoft.com/office/drawing/2014/main" id="{BF2103AD-F477-F01E-3419-3CC469AD9750}"/>
              </a:ext>
            </a:extLst>
          </p:cNvPr>
          <p:cNvPicPr>
            <a:picLocks noChangeAspect="1"/>
          </p:cNvPicPr>
          <p:nvPr/>
        </p:nvPicPr>
        <p:blipFill>
          <a:blip r:embed="rId8"/>
          <a:stretch>
            <a:fillRect/>
          </a:stretch>
        </p:blipFill>
        <p:spPr>
          <a:xfrm>
            <a:off x="4452381" y="720495"/>
            <a:ext cx="2733490" cy="3745597"/>
          </a:xfrm>
          <a:prstGeom prst="rect">
            <a:avLst/>
          </a:prstGeom>
        </p:spPr>
      </p:pic>
    </p:spTree>
    <p:extLst>
      <p:ext uri="{BB962C8B-B14F-4D97-AF65-F5344CB8AC3E}">
        <p14:creationId xmlns:p14="http://schemas.microsoft.com/office/powerpoint/2010/main" val="2292528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9541648" y="1760895"/>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rot="19470676" flipH="1">
            <a:off x="-1223335" y="222817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8"/>
          <p:cNvSpPr/>
          <p:nvPr/>
        </p:nvSpPr>
        <p:spPr>
          <a:xfrm>
            <a:off x="6417010" y="412894"/>
            <a:ext cx="60951" cy="52551"/>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accent2"/>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9257814" y="441244"/>
            <a:ext cx="7704000" cy="1202601"/>
          </a:xfrm>
          <a:prstGeom prst="roundRect">
            <a:avLst>
              <a:gd name="adj" fmla="val 5229"/>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68"/>
          <p:cNvSpPr txBox="1">
            <a:spLocks noGrp="1"/>
          </p:cNvSpPr>
          <p:nvPr>
            <p:ph type="subTitle" idx="1"/>
          </p:nvPr>
        </p:nvSpPr>
        <p:spPr>
          <a:xfrm>
            <a:off x="9271431" y="743457"/>
            <a:ext cx="7581423" cy="877705"/>
          </a:xfrm>
          <a:prstGeom prst="rect">
            <a:avLst/>
          </a:prstGeom>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600" dirty="0"/>
              <a:t>In this project, we will control a DC motor based on the input from a motion sensor (PIR sensor) using an ESP32 board. When motion is detected by the PIR sensor, the DC motor will be activated, and it will stop once the motion is no longer detected.</a:t>
            </a:r>
            <a:endParaRPr lang="en-US" altLang="en-US" sz="2800" dirty="0"/>
          </a:p>
        </p:txBody>
      </p:sp>
      <p:sp>
        <p:nvSpPr>
          <p:cNvPr id="1124" name="Google Shape;1124;p68"/>
          <p:cNvSpPr/>
          <p:nvPr/>
        </p:nvSpPr>
        <p:spPr>
          <a:xfrm rot="5400000">
            <a:off x="8140505" y="2487481"/>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p:cNvGrpSpPr/>
          <p:nvPr/>
        </p:nvGrpSpPr>
        <p:grpSpPr>
          <a:xfrm>
            <a:off x="-1151555" y="4247685"/>
            <a:ext cx="627083" cy="436814"/>
            <a:chOff x="5779976" y="1418876"/>
            <a:chExt cx="421200" cy="293400"/>
          </a:xfrm>
        </p:grpSpPr>
        <p:sp>
          <p:nvSpPr>
            <p:cNvPr id="1127" name="Google Shape;1127;p6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p:cNvGrpSpPr/>
          <p:nvPr/>
        </p:nvGrpSpPr>
        <p:grpSpPr>
          <a:xfrm>
            <a:off x="-1236650" y="1042545"/>
            <a:ext cx="891300" cy="486300"/>
            <a:chOff x="6930163" y="1358338"/>
            <a:chExt cx="891300" cy="486300"/>
          </a:xfrm>
        </p:grpSpPr>
        <p:sp>
          <p:nvSpPr>
            <p:cNvPr id="1130" name="Google Shape;1130;p68"/>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314928" y="3576771"/>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904" y="115613"/>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9816091" y="0"/>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a:off x="9372569" y="527635"/>
            <a:ext cx="2008800" cy="146100"/>
            <a:chOff x="847125" y="3296850"/>
            <a:chExt cx="2008800" cy="146100"/>
          </a:xfrm>
        </p:grpSpPr>
        <p:sp>
          <p:nvSpPr>
            <p:cNvPr id="1140" name="Google Shape;1140;p68"/>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878209" y="3322949"/>
              <a:ext cx="429322" cy="93999"/>
              <a:chOff x="5795037" y="809024"/>
              <a:chExt cx="431653" cy="94500"/>
            </a:xfrm>
          </p:grpSpPr>
          <p:sp>
            <p:nvSpPr>
              <p:cNvPr id="1142" name="Google Shape;1142;p6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54C673AB-E9B7-7A4E-3E9E-0756A40B961D}"/>
              </a:ext>
            </a:extLst>
          </p:cNvPr>
          <p:cNvSpPr txBox="1">
            <a:spLocks/>
          </p:cNvSpPr>
          <p:nvPr/>
        </p:nvSpPr>
        <p:spPr>
          <a:xfrm>
            <a:off x="44564" y="-592584"/>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1800" b="1" dirty="0">
                <a:solidFill>
                  <a:schemeClr val="bg1"/>
                </a:solidFill>
              </a:rPr>
              <a:t>Project: DC Motor Control with Motion Sensor Through ESP32</a:t>
            </a:r>
          </a:p>
        </p:txBody>
      </p:sp>
      <p:sp>
        <p:nvSpPr>
          <p:cNvPr id="41" name="Google Shape;1030;p66">
            <a:hlinkClick r:id="" action="ppaction://noaction"/>
            <a:extLst>
              <a:ext uri="{FF2B5EF4-FFF2-40B4-BE49-F238E27FC236}">
                <a16:creationId xmlns:a16="http://schemas.microsoft.com/office/drawing/2014/main" id="{B65BB3CE-3393-4EC4-5A2F-1E79B4F0F3BA}"/>
              </a:ext>
            </a:extLst>
          </p:cNvPr>
          <p:cNvSpPr txBox="1">
            <a:spLocks/>
          </p:cNvSpPr>
          <p:nvPr/>
        </p:nvSpPr>
        <p:spPr>
          <a:xfrm>
            <a:off x="2857422"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05</a:t>
            </a:r>
          </a:p>
        </p:txBody>
      </p:sp>
      <p:sp>
        <p:nvSpPr>
          <p:cNvPr id="42" name="Google Shape;1031;p66">
            <a:hlinkClick r:id="" action="ppaction://noaction"/>
            <a:extLst>
              <a:ext uri="{FF2B5EF4-FFF2-40B4-BE49-F238E27FC236}">
                <a16:creationId xmlns:a16="http://schemas.microsoft.com/office/drawing/2014/main" id="{0DEA66FB-AE0B-B8D3-C2ED-68E4BB28A10B}"/>
              </a:ext>
            </a:extLst>
          </p:cNvPr>
          <p:cNvSpPr txBox="1">
            <a:spLocks/>
          </p:cNvSpPr>
          <p:nvPr/>
        </p:nvSpPr>
        <p:spPr>
          <a:xfrm>
            <a:off x="3384064" y="371709"/>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04</a:t>
            </a:r>
          </a:p>
        </p:txBody>
      </p:sp>
      <p:sp>
        <p:nvSpPr>
          <p:cNvPr id="43" name="Google Shape;1032;p66">
            <a:hlinkClick r:id="" action="ppaction://noaction"/>
            <a:extLst>
              <a:ext uri="{FF2B5EF4-FFF2-40B4-BE49-F238E27FC236}">
                <a16:creationId xmlns:a16="http://schemas.microsoft.com/office/drawing/2014/main" id="{9D24DA17-9A12-7F43-71BA-6F337E6527DD}"/>
              </a:ext>
            </a:extLst>
          </p:cNvPr>
          <p:cNvSpPr txBox="1">
            <a:spLocks/>
          </p:cNvSpPr>
          <p:nvPr/>
        </p:nvSpPr>
        <p:spPr>
          <a:xfrm>
            <a:off x="337397"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DC Motor</a:t>
            </a:r>
          </a:p>
        </p:txBody>
      </p:sp>
      <p:sp>
        <p:nvSpPr>
          <p:cNvPr id="44" name="Google Shape;1033;p66">
            <a:hlinkClick r:id="" action="ppaction://noaction"/>
            <a:extLst>
              <a:ext uri="{FF2B5EF4-FFF2-40B4-BE49-F238E27FC236}">
                <a16:creationId xmlns:a16="http://schemas.microsoft.com/office/drawing/2014/main" id="{E2EE3E98-97EF-CC05-3810-AE40129C4769}"/>
              </a:ext>
            </a:extLst>
          </p:cNvPr>
          <p:cNvSpPr txBox="1">
            <a:spLocks/>
          </p:cNvSpPr>
          <p:nvPr/>
        </p:nvSpPr>
        <p:spPr>
          <a:xfrm>
            <a:off x="4471897" y="371709"/>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L298N Motor Driver</a:t>
            </a:r>
          </a:p>
        </p:txBody>
      </p:sp>
      <p:sp>
        <p:nvSpPr>
          <p:cNvPr id="46" name="Google Shape;1035;p66">
            <a:hlinkClick r:id="" action="ppaction://noaction"/>
            <a:extLst>
              <a:ext uri="{FF2B5EF4-FFF2-40B4-BE49-F238E27FC236}">
                <a16:creationId xmlns:a16="http://schemas.microsoft.com/office/drawing/2014/main" id="{97991224-CBC5-B47D-287E-734AF371FAAF}"/>
              </a:ext>
            </a:extLst>
          </p:cNvPr>
          <p:cNvSpPr txBox="1">
            <a:spLocks/>
          </p:cNvSpPr>
          <p:nvPr/>
        </p:nvSpPr>
        <p:spPr>
          <a:xfrm>
            <a:off x="-97033" y="-518893"/>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ESP32 board</a:t>
            </a:r>
          </a:p>
        </p:txBody>
      </p:sp>
      <p:sp>
        <p:nvSpPr>
          <p:cNvPr id="47" name="Google Shape;1036;p66">
            <a:hlinkClick r:id="" action="ppaction://noaction"/>
            <a:extLst>
              <a:ext uri="{FF2B5EF4-FFF2-40B4-BE49-F238E27FC236}">
                <a16:creationId xmlns:a16="http://schemas.microsoft.com/office/drawing/2014/main" id="{5C58D1B7-B466-8DE1-502B-6AF416534CD2}"/>
              </a:ext>
            </a:extLst>
          </p:cNvPr>
          <p:cNvSpPr txBox="1">
            <a:spLocks/>
          </p:cNvSpPr>
          <p:nvPr/>
        </p:nvSpPr>
        <p:spPr>
          <a:xfrm>
            <a:off x="3945245"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PIR Motion Sensor</a:t>
            </a:r>
          </a:p>
        </p:txBody>
      </p:sp>
      <p:sp>
        <p:nvSpPr>
          <p:cNvPr id="56" name="Google Shape;1046;p66">
            <a:hlinkClick r:id="" action="ppaction://noaction"/>
            <a:extLst>
              <a:ext uri="{FF2B5EF4-FFF2-40B4-BE49-F238E27FC236}">
                <a16:creationId xmlns:a16="http://schemas.microsoft.com/office/drawing/2014/main" id="{22D5B7D2-F3E4-EFC0-A78B-0AB29408516D}"/>
              </a:ext>
            </a:extLst>
          </p:cNvPr>
          <p:cNvSpPr txBox="1">
            <a:spLocks/>
          </p:cNvSpPr>
          <p:nvPr/>
        </p:nvSpPr>
        <p:spPr>
          <a:xfrm>
            <a:off x="219757" y="662042"/>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02</a:t>
            </a:r>
          </a:p>
        </p:txBody>
      </p:sp>
      <p:sp>
        <p:nvSpPr>
          <p:cNvPr id="57" name="Google Shape;1047;p66">
            <a:hlinkClick r:id="" action="ppaction://noaction"/>
            <a:extLst>
              <a:ext uri="{FF2B5EF4-FFF2-40B4-BE49-F238E27FC236}">
                <a16:creationId xmlns:a16="http://schemas.microsoft.com/office/drawing/2014/main" id="{451EA89E-F7CE-04F0-8E6C-448F5A124E3E}"/>
              </a:ext>
            </a:extLst>
          </p:cNvPr>
          <p:cNvSpPr txBox="1">
            <a:spLocks/>
          </p:cNvSpPr>
          <p:nvPr/>
        </p:nvSpPr>
        <p:spPr>
          <a:xfrm>
            <a:off x="-1186008" y="-518893"/>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01</a:t>
            </a:r>
          </a:p>
        </p:txBody>
      </p:sp>
      <p:grpSp>
        <p:nvGrpSpPr>
          <p:cNvPr id="58" name="Google Shape;1048;p66">
            <a:extLst>
              <a:ext uri="{FF2B5EF4-FFF2-40B4-BE49-F238E27FC236}">
                <a16:creationId xmlns:a16="http://schemas.microsoft.com/office/drawing/2014/main" id="{AC322F94-6274-1065-1926-544F9727BF4B}"/>
              </a:ext>
            </a:extLst>
          </p:cNvPr>
          <p:cNvGrpSpPr/>
          <p:nvPr/>
        </p:nvGrpSpPr>
        <p:grpSpPr>
          <a:xfrm flipH="1">
            <a:off x="-483856" y="-440336"/>
            <a:ext cx="337856" cy="93999"/>
            <a:chOff x="5963614" y="809024"/>
            <a:chExt cx="339690" cy="94500"/>
          </a:xfrm>
        </p:grpSpPr>
        <p:sp>
          <p:nvSpPr>
            <p:cNvPr id="59" name="Google Shape;1049;p66">
              <a:extLst>
                <a:ext uri="{FF2B5EF4-FFF2-40B4-BE49-F238E27FC236}">
                  <a16:creationId xmlns:a16="http://schemas.microsoft.com/office/drawing/2014/main" id="{C83CB275-48BB-A3E7-043E-E85FB84B1ED7}"/>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50;p66">
              <a:extLst>
                <a:ext uri="{FF2B5EF4-FFF2-40B4-BE49-F238E27FC236}">
                  <a16:creationId xmlns:a16="http://schemas.microsoft.com/office/drawing/2014/main" id="{3F55A9A7-D0F6-D858-DAD6-B2C3BCCC2033}"/>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1051;p66">
            <a:extLst>
              <a:ext uri="{FF2B5EF4-FFF2-40B4-BE49-F238E27FC236}">
                <a16:creationId xmlns:a16="http://schemas.microsoft.com/office/drawing/2014/main" id="{93CA2F92-4A53-5646-9F8A-07A9567220BB}"/>
              </a:ext>
            </a:extLst>
          </p:cNvPr>
          <p:cNvGrpSpPr/>
          <p:nvPr/>
        </p:nvGrpSpPr>
        <p:grpSpPr>
          <a:xfrm flipH="1">
            <a:off x="921909" y="782141"/>
            <a:ext cx="337856" cy="93999"/>
            <a:chOff x="5963614" y="809024"/>
            <a:chExt cx="339690" cy="94500"/>
          </a:xfrm>
        </p:grpSpPr>
        <p:sp>
          <p:nvSpPr>
            <p:cNvPr id="62" name="Google Shape;1052;p66">
              <a:extLst>
                <a:ext uri="{FF2B5EF4-FFF2-40B4-BE49-F238E27FC236}">
                  <a16:creationId xmlns:a16="http://schemas.microsoft.com/office/drawing/2014/main" id="{8890FFCE-EAAD-AE66-1F67-EA40E25B3996}"/>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53;p66">
              <a:extLst>
                <a:ext uri="{FF2B5EF4-FFF2-40B4-BE49-F238E27FC236}">
                  <a16:creationId xmlns:a16="http://schemas.microsoft.com/office/drawing/2014/main" id="{18997176-B553-C8D5-8292-A6DB439E0606}"/>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1057;p66">
            <a:extLst>
              <a:ext uri="{FF2B5EF4-FFF2-40B4-BE49-F238E27FC236}">
                <a16:creationId xmlns:a16="http://schemas.microsoft.com/office/drawing/2014/main" id="{00EA6DCF-B91E-E170-FE5E-ED16665FB58F}"/>
              </a:ext>
            </a:extLst>
          </p:cNvPr>
          <p:cNvGrpSpPr/>
          <p:nvPr/>
        </p:nvGrpSpPr>
        <p:grpSpPr>
          <a:xfrm flipH="1">
            <a:off x="4134029" y="450266"/>
            <a:ext cx="337856" cy="93999"/>
            <a:chOff x="5963614" y="809024"/>
            <a:chExt cx="339690" cy="94500"/>
          </a:xfrm>
        </p:grpSpPr>
        <p:sp>
          <p:nvSpPr>
            <p:cNvPr id="1092" name="Google Shape;1058;p66">
              <a:extLst>
                <a:ext uri="{FF2B5EF4-FFF2-40B4-BE49-F238E27FC236}">
                  <a16:creationId xmlns:a16="http://schemas.microsoft.com/office/drawing/2014/main" id="{9D354029-EEF8-EAC8-0A90-1DFC3F1C71B3}"/>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59;p66">
              <a:extLst>
                <a:ext uri="{FF2B5EF4-FFF2-40B4-BE49-F238E27FC236}">
                  <a16:creationId xmlns:a16="http://schemas.microsoft.com/office/drawing/2014/main" id="{D27A0173-6238-4902-FBB3-5642DB1B6B5B}"/>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60;p66">
            <a:extLst>
              <a:ext uri="{FF2B5EF4-FFF2-40B4-BE49-F238E27FC236}">
                <a16:creationId xmlns:a16="http://schemas.microsoft.com/office/drawing/2014/main" id="{99258891-AB9D-BE32-E1FD-068E128E7D31}"/>
              </a:ext>
            </a:extLst>
          </p:cNvPr>
          <p:cNvGrpSpPr/>
          <p:nvPr/>
        </p:nvGrpSpPr>
        <p:grpSpPr>
          <a:xfrm flipH="1">
            <a:off x="3607374" y="6910684"/>
            <a:ext cx="337856" cy="93999"/>
            <a:chOff x="5963614" y="809024"/>
            <a:chExt cx="339690" cy="94500"/>
          </a:xfrm>
        </p:grpSpPr>
        <p:sp>
          <p:nvSpPr>
            <p:cNvPr id="1095" name="Google Shape;1061;p66">
              <a:extLst>
                <a:ext uri="{FF2B5EF4-FFF2-40B4-BE49-F238E27FC236}">
                  <a16:creationId xmlns:a16="http://schemas.microsoft.com/office/drawing/2014/main" id="{2D8BBF65-68F7-60CB-9CF0-EAD64A4C1F48}"/>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62;p66">
              <a:extLst>
                <a:ext uri="{FF2B5EF4-FFF2-40B4-BE49-F238E27FC236}">
                  <a16:creationId xmlns:a16="http://schemas.microsoft.com/office/drawing/2014/main" id="{FD756D0C-14BB-3DB1-92F9-4DADB7ECBE89}"/>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1" name="Picture 1100" descr="A close-up of a circuit board&#10;&#10;Description automatically generated">
            <a:extLst>
              <a:ext uri="{FF2B5EF4-FFF2-40B4-BE49-F238E27FC236}">
                <a16:creationId xmlns:a16="http://schemas.microsoft.com/office/drawing/2014/main" id="{4217A50C-D82B-A47B-0FA2-E9A5D87B9409}"/>
              </a:ext>
            </a:extLst>
          </p:cNvPr>
          <p:cNvPicPr>
            <a:picLocks noChangeAspect="1"/>
          </p:cNvPicPr>
          <p:nvPr/>
        </p:nvPicPr>
        <p:blipFill>
          <a:blip r:embed="rId4"/>
          <a:stretch>
            <a:fillRect/>
          </a:stretch>
        </p:blipFill>
        <p:spPr>
          <a:xfrm rot="16200000">
            <a:off x="2147534" y="-1144426"/>
            <a:ext cx="659962" cy="1288603"/>
          </a:xfrm>
          <a:prstGeom prst="rect">
            <a:avLst/>
          </a:prstGeom>
        </p:spPr>
      </p:pic>
      <p:pic>
        <p:nvPicPr>
          <p:cNvPr id="1103" name="Picture 1102" descr="A yellow object with a grey metal part&#10;&#10;Description automatically generated with medium confidence">
            <a:extLst>
              <a:ext uri="{FF2B5EF4-FFF2-40B4-BE49-F238E27FC236}">
                <a16:creationId xmlns:a16="http://schemas.microsoft.com/office/drawing/2014/main" id="{190510A7-7E7F-A0E9-0084-E4D8D79C79DF}"/>
              </a:ext>
            </a:extLst>
          </p:cNvPr>
          <p:cNvPicPr>
            <a:picLocks noChangeAspect="1"/>
          </p:cNvPicPr>
          <p:nvPr/>
        </p:nvPicPr>
        <p:blipFill>
          <a:blip r:embed="rId5"/>
          <a:stretch>
            <a:fillRect/>
          </a:stretch>
        </p:blipFill>
        <p:spPr>
          <a:xfrm rot="20144964">
            <a:off x="1686965" y="493366"/>
            <a:ext cx="1106185" cy="765550"/>
          </a:xfrm>
          <a:prstGeom prst="rect">
            <a:avLst/>
          </a:prstGeom>
        </p:spPr>
      </p:pic>
      <p:pic>
        <p:nvPicPr>
          <p:cNvPr id="1105" name="Picture 1104" descr="A red and blue circuit board&#10;&#10;Description automatically generated">
            <a:extLst>
              <a:ext uri="{FF2B5EF4-FFF2-40B4-BE49-F238E27FC236}">
                <a16:creationId xmlns:a16="http://schemas.microsoft.com/office/drawing/2014/main" id="{3E5E15FF-FB41-007F-C777-F79889CA5F8D}"/>
              </a:ext>
            </a:extLst>
          </p:cNvPr>
          <p:cNvPicPr>
            <a:picLocks noChangeAspect="1"/>
          </p:cNvPicPr>
          <p:nvPr/>
        </p:nvPicPr>
        <p:blipFill>
          <a:blip r:embed="rId6"/>
          <a:stretch>
            <a:fillRect/>
          </a:stretch>
        </p:blipFill>
        <p:spPr>
          <a:xfrm>
            <a:off x="6672291" y="331056"/>
            <a:ext cx="819093" cy="733958"/>
          </a:xfrm>
          <a:prstGeom prst="rect">
            <a:avLst/>
          </a:prstGeom>
        </p:spPr>
      </p:pic>
      <p:pic>
        <p:nvPicPr>
          <p:cNvPr id="1107" name="Picture 1106" descr="A close-up of a white object&#10;&#10;Description automatically generated">
            <a:extLst>
              <a:ext uri="{FF2B5EF4-FFF2-40B4-BE49-F238E27FC236}">
                <a16:creationId xmlns:a16="http://schemas.microsoft.com/office/drawing/2014/main" id="{C7C968CF-A106-9617-2C02-DE7D5B514FD1}"/>
              </a:ext>
            </a:extLst>
          </p:cNvPr>
          <p:cNvPicPr>
            <a:picLocks noChangeAspect="1"/>
          </p:cNvPicPr>
          <p:nvPr/>
        </p:nvPicPr>
        <p:blipFill>
          <a:blip r:embed="rId7"/>
          <a:stretch>
            <a:fillRect/>
          </a:stretch>
        </p:blipFill>
        <p:spPr>
          <a:xfrm>
            <a:off x="4368414" y="7046840"/>
            <a:ext cx="843885" cy="722456"/>
          </a:xfrm>
          <a:prstGeom prst="rect">
            <a:avLst/>
          </a:prstGeom>
        </p:spPr>
      </p:pic>
      <p:pic>
        <p:nvPicPr>
          <p:cNvPr id="4" name="Picture 3" descr="A red circuit board with many wires&#10;&#10;Description automatically generated">
            <a:extLst>
              <a:ext uri="{FF2B5EF4-FFF2-40B4-BE49-F238E27FC236}">
                <a16:creationId xmlns:a16="http://schemas.microsoft.com/office/drawing/2014/main" id="{319D4F27-AA0F-73C0-D4A7-AA74C4F54F91}"/>
              </a:ext>
            </a:extLst>
          </p:cNvPr>
          <p:cNvPicPr>
            <a:picLocks noChangeAspect="1"/>
          </p:cNvPicPr>
          <p:nvPr/>
        </p:nvPicPr>
        <p:blipFill>
          <a:blip r:embed="rId8"/>
          <a:stretch>
            <a:fillRect/>
          </a:stretch>
        </p:blipFill>
        <p:spPr>
          <a:xfrm>
            <a:off x="735497" y="1338523"/>
            <a:ext cx="2620822" cy="2620822"/>
          </a:xfrm>
          <a:prstGeom prst="rect">
            <a:avLst/>
          </a:prstGeom>
        </p:spPr>
      </p:pic>
      <p:sp>
        <p:nvSpPr>
          <p:cNvPr id="7" name="TextBox 6">
            <a:extLst>
              <a:ext uri="{FF2B5EF4-FFF2-40B4-BE49-F238E27FC236}">
                <a16:creationId xmlns:a16="http://schemas.microsoft.com/office/drawing/2014/main" id="{2427683C-DBD9-D598-0CA6-FBB7090768F6}"/>
              </a:ext>
            </a:extLst>
          </p:cNvPr>
          <p:cNvSpPr txBox="1"/>
          <p:nvPr/>
        </p:nvSpPr>
        <p:spPr>
          <a:xfrm>
            <a:off x="3461316" y="1070206"/>
            <a:ext cx="5088324" cy="1277273"/>
          </a:xfrm>
          <a:prstGeom prst="rect">
            <a:avLst/>
          </a:prstGeom>
          <a:noFill/>
        </p:spPr>
        <p:txBody>
          <a:bodyPr wrap="square">
            <a:spAutoFit/>
          </a:bodyPr>
          <a:lstStyle/>
          <a:p>
            <a:r>
              <a:rPr lang="en-US" sz="1100" dirty="0">
                <a:solidFill>
                  <a:schemeClr val="bg1"/>
                </a:solidFill>
              </a:rPr>
              <a:t>The </a:t>
            </a:r>
            <a:r>
              <a:rPr lang="en-US" sz="1100" b="1" dirty="0">
                <a:solidFill>
                  <a:schemeClr val="bg1"/>
                </a:solidFill>
              </a:rPr>
              <a:t>L298N motor driver</a:t>
            </a:r>
            <a:r>
              <a:rPr lang="en-US" sz="1100" dirty="0">
                <a:solidFill>
                  <a:schemeClr val="bg1"/>
                </a:solidFill>
              </a:rPr>
              <a:t> is used to control the speed and direction of two DC motors. It operates using an H-bridge circuit and has the following key components:</a:t>
            </a:r>
          </a:p>
          <a:p>
            <a:r>
              <a:rPr lang="en-US" sz="1100" b="1" dirty="0">
                <a:solidFill>
                  <a:schemeClr val="bg1"/>
                </a:solidFill>
              </a:rPr>
              <a:t>Power Pins:</a:t>
            </a:r>
          </a:p>
          <a:p>
            <a:pPr>
              <a:buFont typeface="Arial" panose="020B0604020202020204" pitchFamily="34" charset="0"/>
              <a:buChar char="•"/>
            </a:pPr>
            <a:r>
              <a:rPr lang="ar-EG" sz="1100" b="1" dirty="0">
                <a:solidFill>
                  <a:schemeClr val="bg1"/>
                </a:solidFill>
              </a:rPr>
              <a:t> </a:t>
            </a:r>
            <a:r>
              <a:rPr lang="en-US" sz="1100" b="1" dirty="0">
                <a:solidFill>
                  <a:schemeClr val="bg1"/>
                </a:solidFill>
              </a:rPr>
              <a:t>VCC</a:t>
            </a:r>
            <a:r>
              <a:rPr lang="en-US" sz="1100" dirty="0">
                <a:solidFill>
                  <a:schemeClr val="bg1"/>
                </a:solidFill>
              </a:rPr>
              <a:t>: Supplies motor power (5-35V).</a:t>
            </a:r>
          </a:p>
          <a:p>
            <a:pPr>
              <a:buFont typeface="Arial" panose="020B0604020202020204" pitchFamily="34" charset="0"/>
              <a:buChar char="•"/>
            </a:pPr>
            <a:r>
              <a:rPr lang="ar-EG" sz="1100" b="1" dirty="0">
                <a:solidFill>
                  <a:schemeClr val="bg1"/>
                </a:solidFill>
              </a:rPr>
              <a:t> </a:t>
            </a:r>
            <a:r>
              <a:rPr lang="en-US" sz="1100" b="1" dirty="0">
                <a:solidFill>
                  <a:schemeClr val="bg1"/>
                </a:solidFill>
              </a:rPr>
              <a:t>GND</a:t>
            </a:r>
            <a:r>
              <a:rPr lang="en-US" sz="1100" dirty="0">
                <a:solidFill>
                  <a:schemeClr val="bg1"/>
                </a:solidFill>
              </a:rPr>
              <a:t>: Common ground.</a:t>
            </a:r>
          </a:p>
          <a:p>
            <a:pPr>
              <a:buFont typeface="Arial" panose="020B0604020202020204" pitchFamily="34" charset="0"/>
              <a:buChar char="•"/>
            </a:pPr>
            <a:r>
              <a:rPr lang="ar-EG" sz="1100" b="1" dirty="0">
                <a:solidFill>
                  <a:schemeClr val="bg1"/>
                </a:solidFill>
              </a:rPr>
              <a:t> </a:t>
            </a:r>
            <a:r>
              <a:rPr lang="en-US" sz="1100" b="1" dirty="0">
                <a:solidFill>
                  <a:schemeClr val="bg1"/>
                </a:solidFill>
              </a:rPr>
              <a:t>5V</a:t>
            </a:r>
            <a:r>
              <a:rPr lang="en-US" sz="1100" dirty="0">
                <a:solidFill>
                  <a:schemeClr val="bg1"/>
                </a:solidFill>
              </a:rPr>
              <a:t>: Powers the internal logic if motor voltage is below 12V.</a:t>
            </a:r>
          </a:p>
        </p:txBody>
      </p:sp>
      <p:sp>
        <p:nvSpPr>
          <p:cNvPr id="10" name="Rectangle 2">
            <a:extLst>
              <a:ext uri="{FF2B5EF4-FFF2-40B4-BE49-F238E27FC236}">
                <a16:creationId xmlns:a16="http://schemas.microsoft.com/office/drawing/2014/main" id="{BF414D61-93A1-2FB9-8A94-DAB5D9BE2C86}"/>
              </a:ext>
            </a:extLst>
          </p:cNvPr>
          <p:cNvSpPr>
            <a:spLocks noChangeArrowheads="1"/>
          </p:cNvSpPr>
          <p:nvPr/>
        </p:nvSpPr>
        <p:spPr bwMode="auto">
          <a:xfrm>
            <a:off x="3445499" y="2268195"/>
            <a:ext cx="5108717"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b="1" dirty="0">
                <a:solidFill>
                  <a:schemeClr val="bg1"/>
                </a:solidFill>
              </a:rPr>
              <a:t>Motor A (Channel A):</a:t>
            </a:r>
          </a:p>
          <a:p>
            <a:pPr marL="0" marR="0" lvl="0" indent="0" algn="l" defTabSz="914400" rtl="0" eaLnBrk="0" fontAlgn="base" latinLnBrk="0" hangingPunct="0">
              <a:lnSpc>
                <a:spcPct val="100000"/>
              </a:lnSpc>
              <a:spcBef>
                <a:spcPct val="0"/>
              </a:spcBef>
              <a:spcAft>
                <a:spcPct val="0"/>
              </a:spcAft>
              <a:buClrTx/>
              <a:buSzTx/>
              <a:tabLst/>
            </a:pPr>
            <a:r>
              <a:rPr lang="en-US" altLang="en-US" sz="1100" b="1" dirty="0">
                <a:solidFill>
                  <a:schemeClr val="bg1"/>
                </a:solidFill>
              </a:rPr>
              <a:t>ENA</a:t>
            </a:r>
            <a:r>
              <a:rPr lang="en-US" altLang="en-US" sz="1100" dirty="0">
                <a:solidFill>
                  <a:schemeClr val="bg1"/>
                </a:solidFill>
              </a:rPr>
              <a:t>: Controls speed via </a:t>
            </a:r>
            <a:r>
              <a:rPr lang="en-US" altLang="en-US" sz="1100" b="1" dirty="0">
                <a:solidFill>
                  <a:schemeClr val="bg1"/>
                </a:solidFill>
              </a:rPr>
              <a:t>PWM</a:t>
            </a:r>
            <a:r>
              <a:rPr lang="en-US" altLang="en-US" sz="1100" dirty="0">
                <a:solidFill>
                  <a:schemeClr val="bg1"/>
                </a:solidFill>
              </a:rPr>
              <a:t>.</a:t>
            </a:r>
          </a:p>
          <a:p>
            <a:pPr marL="0" marR="0" lvl="0" indent="0" algn="l" defTabSz="914400" rtl="0" eaLnBrk="0" fontAlgn="base" latinLnBrk="0" hangingPunct="0">
              <a:lnSpc>
                <a:spcPct val="100000"/>
              </a:lnSpc>
              <a:spcBef>
                <a:spcPct val="0"/>
              </a:spcBef>
              <a:spcAft>
                <a:spcPct val="0"/>
              </a:spcAft>
              <a:buClrTx/>
              <a:buSzTx/>
              <a:tabLst/>
            </a:pPr>
            <a:r>
              <a:rPr lang="en-US" altLang="en-US" sz="1100" b="1" dirty="0">
                <a:solidFill>
                  <a:schemeClr val="bg1"/>
                </a:solidFill>
              </a:rPr>
              <a:t>IN1</a:t>
            </a:r>
            <a:r>
              <a:rPr lang="en-US" altLang="en-US" sz="1100" dirty="0">
                <a:solidFill>
                  <a:schemeClr val="bg1"/>
                </a:solidFill>
              </a:rPr>
              <a:t> &amp; </a:t>
            </a:r>
            <a:r>
              <a:rPr lang="en-US" altLang="en-US" sz="1100" b="1" dirty="0">
                <a:solidFill>
                  <a:schemeClr val="bg1"/>
                </a:solidFill>
              </a:rPr>
              <a:t>IN2</a:t>
            </a:r>
            <a:r>
              <a:rPr lang="en-US" altLang="en-US" sz="1100" dirty="0">
                <a:solidFill>
                  <a:schemeClr val="bg1"/>
                </a:solidFill>
              </a:rPr>
              <a:t>: Control direction:</a:t>
            </a:r>
            <a:endParaRPr lang="ar-EG" altLang="en-US" sz="1100" dirty="0">
              <a:solidFill>
                <a:schemeClr val="bg1"/>
              </a:solidFill>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100" dirty="0">
                <a:solidFill>
                  <a:schemeClr val="bg1"/>
                </a:solidFill>
              </a:rPr>
              <a:t>IN1=HIGH, IN2=LOW: </a:t>
            </a:r>
            <a:r>
              <a:rPr lang="en-US" altLang="en-US" sz="1100" u="sng" dirty="0">
                <a:solidFill>
                  <a:schemeClr val="bg1"/>
                </a:solidFill>
              </a:rPr>
              <a:t>Forward</a:t>
            </a:r>
            <a:r>
              <a:rPr lang="en-US" altLang="en-US" sz="1100" dirty="0">
                <a:solidFill>
                  <a:schemeClr val="bg1"/>
                </a:solidFill>
              </a:rPr>
              <a:t>.</a:t>
            </a:r>
            <a:endParaRPr lang="ar-EG" altLang="en-US" sz="1100" dirty="0">
              <a:solidFill>
                <a:schemeClr val="bg1"/>
              </a:solidFill>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100" dirty="0">
                <a:solidFill>
                  <a:schemeClr val="bg1"/>
                </a:solidFill>
              </a:rPr>
              <a:t>IN1=LOW, IN2=HIGH: </a:t>
            </a:r>
            <a:r>
              <a:rPr lang="en-US" altLang="en-US" sz="1100" u="sng" dirty="0">
                <a:solidFill>
                  <a:schemeClr val="bg1"/>
                </a:solidFill>
              </a:rPr>
              <a:t>Reverse</a:t>
            </a:r>
            <a:r>
              <a:rPr lang="en-US" altLang="en-US" sz="1100" dirty="0">
                <a:solidFill>
                  <a:schemeClr val="bg1"/>
                </a:solidFill>
              </a:rPr>
              <a:t>.</a:t>
            </a:r>
            <a:endParaRPr lang="ar-EG" altLang="en-US" sz="1100" dirty="0">
              <a:solidFill>
                <a:schemeClr val="bg1"/>
              </a:solidFill>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100" dirty="0">
                <a:solidFill>
                  <a:schemeClr val="bg1"/>
                </a:solidFill>
              </a:rPr>
              <a:t>Both HIGH or LOW: </a:t>
            </a:r>
            <a:r>
              <a:rPr lang="en-US" altLang="en-US" sz="1100" u="sng" dirty="0">
                <a:solidFill>
                  <a:schemeClr val="bg1"/>
                </a:solidFill>
              </a:rPr>
              <a:t>Stop</a:t>
            </a:r>
            <a:r>
              <a:rPr lang="en-US" altLang="en-US" sz="1100" dirty="0">
                <a:solidFill>
                  <a:schemeClr val="bg1"/>
                </a:solidFill>
              </a:rPr>
              <a:t>.</a:t>
            </a:r>
          </a:p>
          <a:p>
            <a:pPr marL="0" marR="0" lvl="0" indent="0" algn="l" defTabSz="914400" rtl="0" eaLnBrk="0" fontAlgn="base" latinLnBrk="0" hangingPunct="0">
              <a:lnSpc>
                <a:spcPct val="100000"/>
              </a:lnSpc>
              <a:spcBef>
                <a:spcPct val="0"/>
              </a:spcBef>
              <a:spcAft>
                <a:spcPct val="0"/>
              </a:spcAft>
              <a:buClrTx/>
              <a:buSzTx/>
              <a:tabLst/>
            </a:pPr>
            <a:r>
              <a:rPr lang="en-US" altLang="en-US" sz="1100" dirty="0">
                <a:solidFill>
                  <a:schemeClr val="bg1"/>
                </a:solidFill>
              </a:rPr>
              <a:t>OUT1 &amp; OUT2: Connect to Motor A.</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solidFill>
                <a:schemeClr val="bg1"/>
              </a:solidFill>
            </a:endParaRPr>
          </a:p>
        </p:txBody>
      </p:sp>
      <p:sp>
        <p:nvSpPr>
          <p:cNvPr id="11" name="Rectangle 3">
            <a:extLst>
              <a:ext uri="{FF2B5EF4-FFF2-40B4-BE49-F238E27FC236}">
                <a16:creationId xmlns:a16="http://schemas.microsoft.com/office/drawing/2014/main" id="{D24C87A9-1F5C-D2E7-EB8F-B87320B822A2}"/>
              </a:ext>
            </a:extLst>
          </p:cNvPr>
          <p:cNvSpPr>
            <a:spLocks noChangeArrowheads="1"/>
          </p:cNvSpPr>
          <p:nvPr/>
        </p:nvSpPr>
        <p:spPr bwMode="auto">
          <a:xfrm>
            <a:off x="3461316" y="3524410"/>
            <a:ext cx="3831024"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b="1" dirty="0">
                <a:solidFill>
                  <a:schemeClr val="bg1"/>
                </a:solidFill>
              </a:rPr>
              <a:t>Motor B (Channel B):</a:t>
            </a:r>
          </a:p>
          <a:p>
            <a:pPr marL="0" marR="0" lvl="0" indent="0" algn="l" defTabSz="914400" rtl="0" eaLnBrk="0" fontAlgn="base" latinLnBrk="0" hangingPunct="0">
              <a:lnSpc>
                <a:spcPct val="100000"/>
              </a:lnSpc>
              <a:spcBef>
                <a:spcPct val="0"/>
              </a:spcBef>
              <a:spcAft>
                <a:spcPct val="0"/>
              </a:spcAft>
              <a:buClrTx/>
              <a:buSzTx/>
              <a:tabLst/>
            </a:pPr>
            <a:r>
              <a:rPr lang="en-US" altLang="en-US" sz="1100" b="1" dirty="0">
                <a:solidFill>
                  <a:schemeClr val="bg1"/>
                </a:solidFill>
              </a:rPr>
              <a:t>ENB</a:t>
            </a:r>
            <a:r>
              <a:rPr lang="en-US" altLang="en-US" sz="1100" dirty="0">
                <a:solidFill>
                  <a:schemeClr val="bg1"/>
                </a:solidFill>
              </a:rPr>
              <a:t>: Controls speed via </a:t>
            </a:r>
            <a:r>
              <a:rPr lang="en-US" altLang="en-US" sz="1100" b="1" dirty="0">
                <a:solidFill>
                  <a:schemeClr val="bg1"/>
                </a:solidFill>
              </a:rPr>
              <a:t>PWM</a:t>
            </a:r>
            <a:r>
              <a:rPr lang="en-US" altLang="en-US" sz="1100" dirty="0">
                <a:solidFill>
                  <a:schemeClr val="bg1"/>
                </a:solidFill>
              </a:rPr>
              <a:t>.</a:t>
            </a:r>
          </a:p>
          <a:p>
            <a:pPr marL="0" marR="0" lvl="0" indent="0" algn="l" defTabSz="914400" rtl="0" eaLnBrk="0" fontAlgn="base" latinLnBrk="0" hangingPunct="0">
              <a:lnSpc>
                <a:spcPct val="100000"/>
              </a:lnSpc>
              <a:spcBef>
                <a:spcPct val="0"/>
              </a:spcBef>
              <a:spcAft>
                <a:spcPct val="0"/>
              </a:spcAft>
              <a:buClrTx/>
              <a:buSzTx/>
              <a:tabLst/>
            </a:pPr>
            <a:r>
              <a:rPr lang="en-US" altLang="en-US" sz="1100" b="1" dirty="0">
                <a:solidFill>
                  <a:schemeClr val="bg1"/>
                </a:solidFill>
              </a:rPr>
              <a:t>IN3</a:t>
            </a:r>
            <a:r>
              <a:rPr lang="en-US" altLang="en-US" sz="1100" dirty="0">
                <a:solidFill>
                  <a:schemeClr val="bg1"/>
                </a:solidFill>
              </a:rPr>
              <a:t> &amp; </a:t>
            </a:r>
            <a:r>
              <a:rPr lang="en-US" altLang="en-US" sz="1100" b="1" dirty="0">
                <a:solidFill>
                  <a:schemeClr val="bg1"/>
                </a:solidFill>
              </a:rPr>
              <a:t>IN4</a:t>
            </a:r>
            <a:r>
              <a:rPr lang="en-US" altLang="en-US" sz="1100" dirty="0">
                <a:solidFill>
                  <a:schemeClr val="bg1"/>
                </a:solidFill>
              </a:rPr>
              <a:t>: Control direction:</a:t>
            </a:r>
            <a:endParaRPr lang="ar-EG" altLang="en-US" sz="1100" dirty="0">
              <a:solidFill>
                <a:schemeClr val="bg1"/>
              </a:solidFill>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100" dirty="0">
                <a:solidFill>
                  <a:schemeClr val="bg1"/>
                </a:solidFill>
              </a:rPr>
              <a:t>IN3=HIGH, IN4=LOW: </a:t>
            </a:r>
            <a:r>
              <a:rPr lang="en-US" altLang="en-US" sz="1100" u="sng" dirty="0">
                <a:solidFill>
                  <a:schemeClr val="bg1"/>
                </a:solidFill>
              </a:rPr>
              <a:t>Forward</a:t>
            </a:r>
            <a:r>
              <a:rPr lang="en-US" altLang="en-US" sz="1100" dirty="0">
                <a:solidFill>
                  <a:schemeClr val="bg1"/>
                </a:solidFill>
              </a:rPr>
              <a:t>.</a:t>
            </a:r>
            <a:endParaRPr lang="ar-EG" altLang="en-US" sz="1100" dirty="0">
              <a:solidFill>
                <a:schemeClr val="bg1"/>
              </a:solidFill>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100" dirty="0">
                <a:solidFill>
                  <a:schemeClr val="bg1"/>
                </a:solidFill>
              </a:rPr>
              <a:t>IN3=LOW, IN4=HIGH: </a:t>
            </a:r>
            <a:r>
              <a:rPr lang="en-US" altLang="en-US" sz="1100" u="sng" dirty="0">
                <a:solidFill>
                  <a:schemeClr val="bg1"/>
                </a:solidFill>
              </a:rPr>
              <a:t>Reverse</a:t>
            </a:r>
            <a:r>
              <a:rPr lang="en-US" altLang="en-US" sz="1100" dirty="0">
                <a:solidFill>
                  <a:schemeClr val="bg1"/>
                </a:solidFill>
              </a:rPr>
              <a:t>.</a:t>
            </a:r>
            <a:endParaRPr lang="ar-EG" altLang="en-US" sz="1100" dirty="0">
              <a:solidFill>
                <a:schemeClr val="bg1"/>
              </a:solidFill>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100" dirty="0">
                <a:solidFill>
                  <a:schemeClr val="bg1"/>
                </a:solidFill>
              </a:rPr>
              <a:t>Both HIGH or LOW: </a:t>
            </a:r>
            <a:r>
              <a:rPr lang="en-US" altLang="en-US" sz="1100" u="sng" dirty="0">
                <a:solidFill>
                  <a:schemeClr val="bg1"/>
                </a:solidFill>
              </a:rPr>
              <a:t>Stop</a:t>
            </a:r>
            <a:r>
              <a:rPr lang="en-US" altLang="en-US" sz="1100" dirty="0">
                <a:solidFill>
                  <a:schemeClr val="bg1"/>
                </a:solidFill>
              </a:rPr>
              <a:t>.</a:t>
            </a:r>
          </a:p>
          <a:p>
            <a:pPr marL="0" marR="0" lvl="0" indent="0" algn="l" defTabSz="914400" rtl="0" eaLnBrk="0" fontAlgn="base" latinLnBrk="0" hangingPunct="0">
              <a:lnSpc>
                <a:spcPct val="100000"/>
              </a:lnSpc>
              <a:spcBef>
                <a:spcPct val="0"/>
              </a:spcBef>
              <a:spcAft>
                <a:spcPct val="0"/>
              </a:spcAft>
              <a:buClrTx/>
              <a:buSzTx/>
              <a:tabLst/>
            </a:pPr>
            <a:r>
              <a:rPr lang="en-US" altLang="en-US" sz="1100" dirty="0">
                <a:solidFill>
                  <a:schemeClr val="bg1"/>
                </a:solidFill>
              </a:rPr>
              <a:t>OUT3 &amp; OUT4: Connect to Motor B.</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solidFill>
                <a:schemeClr val="bg1"/>
              </a:solidFill>
            </a:endParaRPr>
          </a:p>
        </p:txBody>
      </p:sp>
      <p:pic>
        <p:nvPicPr>
          <p:cNvPr id="14" name="Picture 13" descr="A screenshot of a computer&#10;&#10;Description automatically generated">
            <a:extLst>
              <a:ext uri="{FF2B5EF4-FFF2-40B4-BE49-F238E27FC236}">
                <a16:creationId xmlns:a16="http://schemas.microsoft.com/office/drawing/2014/main" id="{854309BA-7CBE-F7DC-6246-0437DCE1DE2F}"/>
              </a:ext>
            </a:extLst>
          </p:cNvPr>
          <p:cNvPicPr>
            <a:picLocks noChangeAspect="1"/>
          </p:cNvPicPr>
          <p:nvPr/>
        </p:nvPicPr>
        <p:blipFill rotWithShape="1">
          <a:blip r:embed="rId9"/>
          <a:srcRect l="14959" t="42587" r="16832" b="37637"/>
          <a:stretch/>
        </p:blipFill>
        <p:spPr>
          <a:xfrm>
            <a:off x="5857461" y="2812483"/>
            <a:ext cx="2870587" cy="465429"/>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282F2C93-B00E-31F3-DEFB-5B87C6454476}"/>
              </a:ext>
            </a:extLst>
          </p:cNvPr>
          <p:cNvPicPr>
            <a:picLocks noChangeAspect="1"/>
          </p:cNvPicPr>
          <p:nvPr/>
        </p:nvPicPr>
        <p:blipFill rotWithShape="1">
          <a:blip r:embed="rId10"/>
          <a:srcRect l="15338" t="44465" r="17401" b="36135"/>
          <a:stretch/>
        </p:blipFill>
        <p:spPr>
          <a:xfrm>
            <a:off x="5857461" y="4085479"/>
            <a:ext cx="2870587" cy="463010"/>
          </a:xfrm>
          <a:prstGeom prst="rect">
            <a:avLst/>
          </a:prstGeom>
        </p:spPr>
      </p:pic>
    </p:spTree>
    <p:extLst>
      <p:ext uri="{BB962C8B-B14F-4D97-AF65-F5344CB8AC3E}">
        <p14:creationId xmlns:p14="http://schemas.microsoft.com/office/powerpoint/2010/main" val="221180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Multi-Business Company Website by Slidesgo">
  <a:themeElements>
    <a:clrScheme name="Simple Light">
      <a:dk1>
        <a:srgbClr val="5352EE"/>
      </a:dk1>
      <a:lt1>
        <a:srgbClr val="F1F0FF"/>
      </a:lt1>
      <a:dk2>
        <a:srgbClr val="9EA6FF"/>
      </a:dk2>
      <a:lt2>
        <a:srgbClr val="7882F3"/>
      </a:lt2>
      <a:accent1>
        <a:srgbClr val="D2D6FF"/>
      </a:accent1>
      <a:accent2>
        <a:srgbClr val="A1C3FF"/>
      </a:accent2>
      <a:accent3>
        <a:srgbClr val="FFC3D0"/>
      </a:accent3>
      <a:accent4>
        <a:srgbClr val="81EEEB"/>
      </a:accent4>
      <a:accent5>
        <a:srgbClr val="3AE4DF"/>
      </a:accent5>
      <a:accent6>
        <a:srgbClr val="FFFFFF"/>
      </a:accent6>
      <a:hlink>
        <a:srgbClr val="F1F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TotalTime>
  <Words>1224</Words>
  <Application>Microsoft Office PowerPoint</Application>
  <PresentationFormat>On-screen Show (16:9)</PresentationFormat>
  <Paragraphs>185</Paragraphs>
  <Slides>14</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Darker Grotesque Medium</vt:lpstr>
      <vt:lpstr>Arial</vt:lpstr>
      <vt:lpstr>Consolas</vt:lpstr>
      <vt:lpstr>Montserrat</vt:lpstr>
      <vt:lpstr>Darker Grotesque</vt:lpstr>
      <vt:lpstr>Roboto Condensed Light</vt:lpstr>
      <vt:lpstr>PT Sans</vt:lpstr>
      <vt:lpstr>Helvetica</vt:lpstr>
      <vt:lpstr>Multi-Business Company Website by Slidesgo</vt:lpstr>
      <vt:lpstr>Exmaple 1</vt:lpstr>
      <vt:lpstr>ESP32 Overview and Programming Guide</vt:lpstr>
      <vt:lpstr> Overview and Programming Guide</vt:lpstr>
      <vt:lpstr>—SOMEONE FAMOUS</vt:lpstr>
      <vt:lpstr>—SOMEONE FAMOUS</vt:lpstr>
      <vt:lpstr>—SOMEONE FAMOUS</vt:lpstr>
      <vt:lpstr>—SOMEONE FAMOUS</vt:lpstr>
      <vt:lpstr>—SOMEONE FAMOUS</vt:lpstr>
      <vt:lpstr>—SOMEONE FAMOUS</vt:lpstr>
      <vt:lpstr>—SOMEONE FAMOUS</vt:lpstr>
      <vt:lpstr>—SOMEONE FAMOUS</vt:lpstr>
      <vt:lpstr>—SOMEONE FAMOUS</vt:lpstr>
      <vt:lpstr>—SOMEONE FAMOUS</vt:lpstr>
      <vt:lpstr>Relational Databases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Exmaple 1</dc:title>
  <dc:creator>ziad hassan</dc:creator>
  <cp:lastModifiedBy>ziad hassan</cp:lastModifiedBy>
  <cp:revision>5</cp:revision>
  <dcterms:modified xsi:type="dcterms:W3CDTF">2024-12-21T17:48:27Z</dcterms:modified>
</cp:coreProperties>
</file>